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5" r:id="rId2"/>
    <p:sldId id="257" r:id="rId3"/>
    <p:sldId id="275" r:id="rId4"/>
    <p:sldId id="258" r:id="rId5"/>
    <p:sldId id="261" r:id="rId6"/>
    <p:sldId id="274" r:id="rId7"/>
    <p:sldId id="262" r:id="rId8"/>
    <p:sldId id="309" r:id="rId9"/>
    <p:sldId id="310" r:id="rId10"/>
    <p:sldId id="300" r:id="rId11"/>
    <p:sldId id="297" r:id="rId12"/>
    <p:sldId id="298" r:id="rId13"/>
    <p:sldId id="301" r:id="rId14"/>
    <p:sldId id="299" r:id="rId15"/>
    <p:sldId id="260" r:id="rId16"/>
    <p:sldId id="279" r:id="rId17"/>
    <p:sldId id="280" r:id="rId18"/>
    <p:sldId id="281" r:id="rId19"/>
    <p:sldId id="303" r:id="rId20"/>
    <p:sldId id="302" r:id="rId21"/>
    <p:sldId id="304" r:id="rId22"/>
    <p:sldId id="305" r:id="rId23"/>
    <p:sldId id="306" r:id="rId24"/>
    <p:sldId id="307" r:id="rId25"/>
    <p:sldId id="308" r:id="rId26"/>
    <p:sldId id="282" r:id="rId27"/>
    <p:sldId id="283" r:id="rId28"/>
    <p:sldId id="284" r:id="rId29"/>
    <p:sldId id="285" r:id="rId30"/>
    <p:sldId id="272" r:id="rId31"/>
    <p:sldId id="286" r:id="rId32"/>
    <p:sldId id="287" r:id="rId33"/>
    <p:sldId id="288" r:id="rId34"/>
    <p:sldId id="290" r:id="rId35"/>
    <p:sldId id="292" r:id="rId36"/>
    <p:sldId id="289"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795" autoAdjust="0"/>
  </p:normalViewPr>
  <p:slideViewPr>
    <p:cSldViewPr snapToGrid="0">
      <p:cViewPr varScale="1">
        <p:scale>
          <a:sx n="87" d="100"/>
          <a:sy n="87" d="100"/>
        </p:scale>
        <p:origin x="18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744125329111192E-2"/>
          <c:y val="4.2785603230929926E-2"/>
          <c:w val="0.93359314115741132"/>
          <c:h val="0.80658528998708934"/>
        </c:manualLayout>
      </c:layout>
      <c:barChart>
        <c:barDir val="col"/>
        <c:grouping val="clustered"/>
        <c:varyColors val="0"/>
        <c:ser>
          <c:idx val="0"/>
          <c:order val="0"/>
          <c:tx>
            <c:strRef>
              <c:f>Sheet1!$C$1</c:f>
              <c:strCache>
                <c:ptCount val="1"/>
                <c:pt idx="0">
                  <c:v>top-5 test</c:v>
                </c:pt>
              </c:strCache>
            </c:strRef>
          </c:tx>
          <c:spPr>
            <a:solidFill>
              <a:schemeClr val="accent1"/>
            </a:solidFill>
            <a:ln>
              <a:solidFill>
                <a:schemeClr val="tx1">
                  <a:lumMod val="50000"/>
                  <a:lumOff val="50000"/>
                </a:schemeClr>
              </a:solidFill>
            </a:ln>
            <a:effectLst/>
          </c:spPr>
          <c:invertIfNegative val="0"/>
          <c:dPt>
            <c:idx val="8"/>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1-7D96-4D57-81C0-6235F07EF01D}"/>
              </c:ext>
            </c:extLst>
          </c:dPt>
          <c:dPt>
            <c:idx val="9"/>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3-7D96-4D57-81C0-6235F07EF01D}"/>
              </c:ext>
            </c:extLst>
          </c:dPt>
          <c:dPt>
            <c:idx val="12"/>
            <c:invertIfNegative val="0"/>
            <c:bubble3D val="0"/>
            <c:spPr>
              <a:solidFill>
                <a:srgbClr val="FF0000"/>
              </a:solidFill>
              <a:ln>
                <a:solidFill>
                  <a:srgbClr val="FF0000"/>
                </a:solidFill>
              </a:ln>
              <a:effectLst/>
            </c:spPr>
            <c:extLst>
              <c:ext xmlns:c16="http://schemas.microsoft.com/office/drawing/2014/chart" uri="{C3380CC4-5D6E-409C-BE32-E72D297353CC}">
                <c16:uniqueId val="{00000005-7D96-4D57-81C0-6235F07EF01D}"/>
              </c:ext>
            </c:extLst>
          </c:dPt>
          <c:dLbls>
            <c:dLbl>
              <c:idx val="11"/>
              <c:layout>
                <c:manualLayout>
                  <c:x val="-3.4694469519536142E-18"/>
                  <c:y val="-9.4738585326642564E-3"/>
                </c:manualLayout>
              </c:layout>
              <c:showLegendKey val="0"/>
              <c:showVal val="1"/>
              <c:showCatName val="0"/>
              <c:showSerName val="0"/>
              <c:showPercent val="0"/>
              <c:showBubbleSize val="0"/>
              <c:extLst>
                <c:ext xmlns:c15="http://schemas.microsoft.com/office/drawing/2012/chart" uri="{CE6537A1-D6FC-4f65-9D91-7224C49458BB}">
                  <c15:layout>
                    <c:manualLayout>
                      <c:w val="4.1740253493203344E-2"/>
                      <c:h val="3.6695412049852882E-2"/>
                    </c:manualLayout>
                  </c15:layout>
                </c:ext>
                <c:ext xmlns:c16="http://schemas.microsoft.com/office/drawing/2014/chart" uri="{C3380CC4-5D6E-409C-BE32-E72D297353CC}">
                  <c16:uniqueId val="{00000009-7D96-4D57-81C0-6235F07EF01D}"/>
                </c:ext>
              </c:extLst>
            </c:dLbl>
            <c:dLbl>
              <c:idx val="12"/>
              <c:tx>
                <c:rich>
                  <a:bodyPr rot="0" spcFirstLastPara="1" vertOverflow="ellipsis" vert="horz" wrap="square" anchor="ctr" anchorCtr="1"/>
                  <a:lstStyle/>
                  <a:p>
                    <a:pPr>
                      <a:defRPr sz="1100" b="0" i="0" u="none" strike="noStrike" kern="1200" baseline="0">
                        <a:solidFill>
                          <a:srgbClr val="FF0000"/>
                        </a:solidFill>
                        <a:latin typeface="+mn-lt"/>
                        <a:ea typeface="+mn-ea"/>
                        <a:cs typeface="+mn-cs"/>
                      </a:defRPr>
                    </a:pPr>
                    <a:r>
                      <a:rPr lang="en-US" dirty="0">
                        <a:solidFill>
                          <a:srgbClr val="FF0000"/>
                        </a:solidFill>
                      </a:rPr>
                      <a:t>82.650</a:t>
                    </a:r>
                  </a:p>
                </c:rich>
              </c:tx>
              <c:spPr>
                <a:noFill/>
                <a:ln>
                  <a:noFill/>
                </a:ln>
                <a:effectLst/>
              </c:spPr>
              <c:txPr>
                <a:bodyPr rot="0" spcFirstLastPara="1" vertOverflow="ellipsis" vert="horz" wrap="square" anchor="ctr" anchorCtr="1"/>
                <a:lstStyle/>
                <a:p>
                  <a:pPr>
                    <a:defRPr sz="11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D96-4D57-81C0-6235F07EF01D}"/>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Sheet1!$B$2:$B$16</c:f>
              <c:strCache>
                <c:ptCount val="15"/>
                <c:pt idx="0">
                  <c:v>MSRA
2016.12.6</c:v>
                </c:pt>
                <c:pt idx="1">
                  <c:v>MSRA
2017.1.20</c:v>
                </c:pt>
                <c:pt idx="2">
                  <c:v>MSRA
2017.3.7</c:v>
                </c:pt>
                <c:pt idx="3">
                  <c:v>MSRA
2017.7.2</c:v>
                </c:pt>
                <c:pt idx="4">
                  <c:v>iFLYTEK
2017.7.25</c:v>
                </c:pt>
                <c:pt idx="5">
                  <c:v>Salesforce
2017.8.16</c:v>
                </c:pt>
                <c:pt idx="6">
                  <c:v>Microsoft Business AI
2017.9.20</c:v>
                </c:pt>
                <c:pt idx="7">
                  <c:v>MSRA
2017.10.13</c:v>
                </c:pt>
                <c:pt idx="8">
                  <c:v>iFLYTEK/HIT
2017.10.17</c:v>
                </c:pt>
                <c:pt idx="9">
                  <c:v>AI2
2017.11.17</c:v>
                </c:pt>
                <c:pt idx="10">
                  <c:v>MSRA
2017.11.21</c:v>
                </c:pt>
                <c:pt idx="11">
                  <c:v>MSRA
2017.12.18</c:v>
                </c:pt>
                <c:pt idx="12">
                  <c:v>MSRA
2018.1.3</c:v>
                </c:pt>
                <c:pt idx="13">
                  <c:v>Alibaba iDST
2018.1.5</c:v>
                </c:pt>
                <c:pt idx="14">
                  <c:v>iFLYTEK/HIT 2018.1.22</c:v>
                </c:pt>
              </c:strCache>
            </c:strRef>
          </c:cat>
          <c:val>
            <c:numRef>
              <c:f>Sheet1!$C$2:$C$16</c:f>
              <c:numCache>
                <c:formatCode>0.000</c:formatCode>
                <c:ptCount val="15"/>
                <c:pt idx="0">
                  <c:v>74.52</c:v>
                </c:pt>
                <c:pt idx="1">
                  <c:v>75.86</c:v>
                </c:pt>
                <c:pt idx="2">
                  <c:v>76.92</c:v>
                </c:pt>
                <c:pt idx="3">
                  <c:v>77.688000000000002</c:v>
                </c:pt>
                <c:pt idx="4">
                  <c:v>77.844999999999999</c:v>
                </c:pt>
                <c:pt idx="5">
                  <c:v>78.706000000000003</c:v>
                </c:pt>
                <c:pt idx="6">
                  <c:v>78.841999999999999</c:v>
                </c:pt>
                <c:pt idx="7">
                  <c:v>78.926000000000002</c:v>
                </c:pt>
                <c:pt idx="8">
                  <c:v>79.082999999999998</c:v>
                </c:pt>
                <c:pt idx="9">
                  <c:v>81.003</c:v>
                </c:pt>
                <c:pt idx="10">
                  <c:v>81.685000000000002</c:v>
                </c:pt>
                <c:pt idx="11">
                  <c:v>82.135999999999996</c:v>
                </c:pt>
                <c:pt idx="12">
                  <c:v>82.65</c:v>
                </c:pt>
                <c:pt idx="13">
                  <c:v>82.44</c:v>
                </c:pt>
                <c:pt idx="14" formatCode="0.0">
                  <c:v>82.481999999999999</c:v>
                </c:pt>
              </c:numCache>
            </c:numRef>
          </c:val>
          <c:extLst>
            <c:ext xmlns:c16="http://schemas.microsoft.com/office/drawing/2014/chart" uri="{C3380CC4-5D6E-409C-BE32-E72D297353CC}">
              <c16:uniqueId val="{00000008-CCAF-4B14-A101-373DC08076E4}"/>
            </c:ext>
          </c:extLst>
        </c:ser>
        <c:dLbls>
          <c:showLegendKey val="0"/>
          <c:showVal val="0"/>
          <c:showCatName val="0"/>
          <c:showSerName val="0"/>
          <c:showPercent val="0"/>
          <c:showBubbleSize val="0"/>
        </c:dLbls>
        <c:gapWidth val="219"/>
        <c:overlap val="-27"/>
        <c:axId val="392795824"/>
        <c:axId val="392793080"/>
      </c:barChart>
      <c:catAx>
        <c:axId val="392795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392793080"/>
        <c:crosses val="autoZero"/>
        <c:auto val="1"/>
        <c:lblAlgn val="ctr"/>
        <c:lblOffset val="100"/>
        <c:noMultiLvlLbl val="0"/>
      </c:catAx>
      <c:valAx>
        <c:axId val="392793080"/>
        <c:scaling>
          <c:orientation val="minMax"/>
          <c:min val="74"/>
        </c:scaling>
        <c:delete val="1"/>
        <c:axPos val="l"/>
        <c:numFmt formatCode="0.000" sourceLinked="1"/>
        <c:majorTickMark val="out"/>
        <c:minorTickMark val="none"/>
        <c:tickLblPos val="nextTo"/>
        <c:crossAx val="392795824"/>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FAFC2-6A08-442F-960B-7DD36D19ABCE}" type="datetimeFigureOut">
              <a:rPr lang="en-US" smtClean="0"/>
              <a:t>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A1F6-1A67-4138-B400-5E696A6620A1}" type="slidenum">
              <a:rPr lang="en-US" smtClean="0"/>
              <a:t>‹#›</a:t>
            </a:fld>
            <a:endParaRPr lang="en-US"/>
          </a:p>
        </p:txBody>
      </p:sp>
    </p:spTree>
    <p:extLst>
      <p:ext uri="{BB962C8B-B14F-4D97-AF65-F5344CB8AC3E}">
        <p14:creationId xmlns:p14="http://schemas.microsoft.com/office/powerpoint/2010/main" val="346533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maluu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towardsdatascience.com/understanding-bidirectional-rnn-in-pytorch-5bd25a5dd6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nologyreview.com/s/425623/the-cloud-imperativ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21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https://blogs.microsoft.com/ai/divide-conquer-microsoft-researchers-used-ai-master-ms-pac-man/</a:t>
            </a:r>
          </a:p>
          <a:p>
            <a:endParaRPr lang="en-US" dirty="0"/>
          </a:p>
          <a:p>
            <a:endParaRPr lang="en-US" dirty="0"/>
          </a:p>
          <a:p>
            <a:r>
              <a:rPr lang="en-US" sz="1200" b="0" i="0" kern="1200" dirty="0">
                <a:solidFill>
                  <a:schemeClr val="tx1"/>
                </a:solidFill>
                <a:effectLst/>
                <a:latin typeface="+mn-lt"/>
                <a:ea typeface="+mn-ea"/>
                <a:cs typeface="+mn-cs"/>
              </a:rPr>
              <a:t>The team from </a:t>
            </a:r>
            <a:r>
              <a:rPr lang="en-US" sz="1200" b="0" i="0" u="sng" kern="1200" dirty="0" err="1">
                <a:solidFill>
                  <a:schemeClr val="tx1"/>
                </a:solidFill>
                <a:effectLst/>
                <a:latin typeface="+mn-lt"/>
                <a:ea typeface="+mn-ea"/>
                <a:cs typeface="+mn-cs"/>
                <a:hlinkClick r:id="rId3"/>
              </a:rPr>
              <a:t>Maluuba</a:t>
            </a:r>
            <a:r>
              <a:rPr lang="en-US" sz="1200" b="0" i="0" kern="1200" dirty="0">
                <a:solidFill>
                  <a:schemeClr val="tx1"/>
                </a:solidFill>
                <a:effectLst/>
                <a:latin typeface="+mn-lt"/>
                <a:ea typeface="+mn-ea"/>
                <a:cs typeface="+mn-cs"/>
              </a:rPr>
              <a:t>, a Canadian deep learning startup acquired by Microsoft earlier this year, used a branch of AI called reinforcement learning to play the Atari 2600 version of Ms. Pac-Man perfectly. Using that method, the team achieved the maximum score possible of 999,990.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get the high score, the team divided the large problem of mastering Ms. Pac-Man into small pieces, which they then distributed among AI agents.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method, which the </a:t>
            </a:r>
            <a:r>
              <a:rPr lang="en-US" sz="1200" b="0" i="0" kern="1200" dirty="0" err="1">
                <a:solidFill>
                  <a:schemeClr val="tx1"/>
                </a:solidFill>
                <a:effectLst/>
                <a:latin typeface="+mn-lt"/>
                <a:ea typeface="+mn-ea"/>
                <a:cs typeface="+mn-cs"/>
              </a:rPr>
              <a:t>Maluuba</a:t>
            </a:r>
            <a:r>
              <a:rPr lang="en-US" sz="1200" b="0" i="0" kern="1200" dirty="0">
                <a:solidFill>
                  <a:schemeClr val="tx1"/>
                </a:solidFill>
                <a:effectLst/>
                <a:latin typeface="+mn-lt"/>
                <a:ea typeface="+mn-ea"/>
                <a:cs typeface="+mn-cs"/>
              </a:rPr>
              <a:t> team calls Hybrid Reward Architecture, used more than 150 agents, each of which worked in parallel with the other agents to master Ms. Pac-Man. For example, some agents got rewarded for successfully finding one specific pellet, while others were tasked with staying out of the way of ghosts.</a:t>
            </a:r>
          </a:p>
          <a:p>
            <a:r>
              <a:rPr lang="en-US" sz="1200" b="0" i="0" kern="1200" dirty="0">
                <a:solidFill>
                  <a:schemeClr val="tx1"/>
                </a:solidFill>
                <a:effectLst/>
                <a:latin typeface="+mn-lt"/>
                <a:ea typeface="+mn-ea"/>
                <a:cs typeface="+mn-cs"/>
              </a:rPr>
              <a:t>Then, the researchers created a top agent – sort of like a senior manager at a company – who took suggestions from all the agents and used them to decide where to move Ms. Pac-Man.</a:t>
            </a:r>
          </a:p>
          <a:p>
            <a:r>
              <a:rPr lang="en-US" i="1" dirty="0">
                <a:effectLst/>
              </a:rPr>
              <a:t>Harm Van </a:t>
            </a:r>
            <a:r>
              <a:rPr lang="en-US" i="1" dirty="0" err="1">
                <a:effectLst/>
              </a:rPr>
              <a:t>Seijen</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top agent took into account how many agents advocated for going in a certain direction, but it also looked at the intensity with which they wanted to make that move. For example, if 100 agents wanted to go right because that was the best path to their pellet, but three wanted to go left because there was a deadly ghost to the right, it would give more weight to the ones who had noticed the ghost and go left.</a:t>
            </a:r>
          </a:p>
          <a:p>
            <a:endParaRPr lang="en-US" dirty="0"/>
          </a:p>
          <a:p>
            <a:r>
              <a:rPr lang="en-US" sz="1200" b="0" i="0" kern="1200" dirty="0">
                <a:solidFill>
                  <a:schemeClr val="tx1"/>
                </a:solidFill>
                <a:effectLst/>
                <a:latin typeface="+mn-lt"/>
                <a:ea typeface="+mn-ea"/>
                <a:cs typeface="+mn-cs"/>
              </a:rPr>
              <a:t>“A lot of companies working on AI use games to build intelligent algorithms because there’s a lot of human-like intelligence capabilities that you need to beat the games,” Mehrotra said.</a:t>
            </a:r>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10</a:t>
            </a:fld>
            <a:endParaRPr lang="en-US"/>
          </a:p>
        </p:txBody>
      </p:sp>
    </p:spTree>
    <p:extLst>
      <p:ext uri="{BB962C8B-B14F-4D97-AF65-F5344CB8AC3E}">
        <p14:creationId xmlns:p14="http://schemas.microsoft.com/office/powerpoint/2010/main" val="342154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B2F3E-EC00-4283-BD61-DA5517F06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14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B2F3E-EC00-4283-BD61-DA5517F06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59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B2F3E-EC00-4283-BD61-DA5517F06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70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creates AI that can read a document and answer questions about it as well as a person</a:t>
            </a:r>
          </a:p>
          <a:p>
            <a:endParaRPr lang="en-US" dirty="0"/>
          </a:p>
          <a:p>
            <a:r>
              <a:rPr lang="en-US" sz="1200" b="0" i="0" kern="1200" dirty="0" err="1">
                <a:solidFill>
                  <a:schemeClr val="tx1"/>
                </a:solidFill>
                <a:effectLst/>
                <a:latin typeface="+mn-lt"/>
                <a:ea typeface="+mn-ea"/>
                <a:cs typeface="+mn-cs"/>
              </a:rPr>
              <a:t>eached</a:t>
            </a:r>
            <a:r>
              <a:rPr lang="en-US" sz="1200" b="0" i="0" kern="1200" dirty="0">
                <a:solidFill>
                  <a:schemeClr val="tx1"/>
                </a:solidFill>
                <a:effectLst/>
                <a:latin typeface="+mn-lt"/>
                <a:ea typeface="+mn-ea"/>
                <a:cs typeface="+mn-cs"/>
              </a:rPr>
              <a:t> the human parity milestone using the Stanford Question Answering Dataset, known among researchers as </a:t>
            </a:r>
            <a:r>
              <a:rPr lang="en-US" sz="1200" b="0" i="0" u="sng" kern="1200" dirty="0" err="1">
                <a:solidFill>
                  <a:schemeClr val="tx1"/>
                </a:solidFill>
                <a:effectLst/>
                <a:latin typeface="+mn-lt"/>
                <a:ea typeface="+mn-ea"/>
                <a:cs typeface="+mn-cs"/>
                <a:hlinkClick r:id="rId3"/>
              </a:rPr>
              <a:t>SQuAD</a:t>
            </a:r>
            <a:r>
              <a:rPr lang="en-US" sz="1200" b="0" i="0" kern="1200" dirty="0">
                <a:solidFill>
                  <a:schemeClr val="tx1"/>
                </a:solidFill>
                <a:effectLst/>
                <a:latin typeface="+mn-lt"/>
                <a:ea typeface="+mn-ea"/>
                <a:cs typeface="+mn-cs"/>
              </a:rPr>
              <a:t>. It’s a machine reading comprehension dataset that is made up of questions about a set of Wikipedia articles.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machine reading comprehension, researchers say computers also would be able to quickly parse through information found in books and documents and provide people with the information they need most in an easily understandable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Microsoft is working on ways that a computer can answer not just an original question but also a follow-up. For example, let’s say you asked a system, “What year was the prime minister of Germany born?” You might want it to also understand you were still talking about the same thing when you asked the follow-up question, “What city was she born 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special kind of RNN is the </a:t>
            </a:r>
            <a:r>
              <a:rPr lang="en-US" sz="1200" b="0" i="1" u="none" strike="noStrike" kern="1200" dirty="0">
                <a:solidFill>
                  <a:schemeClr val="tx1"/>
                </a:solidFill>
                <a:effectLst/>
                <a:latin typeface="+mn-lt"/>
                <a:ea typeface="+mn-ea"/>
                <a:cs typeface="+mn-cs"/>
                <a:hlinkClick r:id="rId4"/>
              </a:rPr>
              <a:t>Bi-directional RNN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BiRNN</a:t>
            </a:r>
            <a:r>
              <a:rPr lang="en-US" sz="1200" b="0" i="0" kern="1200" dirty="0">
                <a:solidFill>
                  <a:schemeClr val="tx1"/>
                </a:solidFill>
                <a:effectLst/>
                <a:latin typeface="+mn-lt"/>
                <a:ea typeface="+mn-ea"/>
                <a:cs typeface="+mn-cs"/>
              </a:rPr>
              <a:t>). While standard RNNs remember the historical context by ‘remembering’ past data, </a:t>
            </a:r>
            <a:r>
              <a:rPr lang="en-US" sz="1200" b="0" i="0" kern="1200" dirty="0" err="1">
                <a:solidFill>
                  <a:schemeClr val="tx1"/>
                </a:solidFill>
                <a:effectLst/>
                <a:latin typeface="+mn-lt"/>
                <a:ea typeface="+mn-ea"/>
                <a:cs typeface="+mn-cs"/>
              </a:rPr>
              <a:t>BiRNNs</a:t>
            </a:r>
            <a:r>
              <a:rPr lang="en-US" sz="1200" b="0" i="0" kern="1200" dirty="0">
                <a:solidFill>
                  <a:schemeClr val="tx1"/>
                </a:solidFill>
                <a:effectLst/>
                <a:latin typeface="+mn-lt"/>
                <a:ea typeface="+mn-ea"/>
                <a:cs typeface="+mn-cs"/>
              </a:rPr>
              <a:t> also traverse in the reverse direction, to understand context from the future:</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76602-CC8E-4344-ADCF-3221D0934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134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15</a:t>
            </a:fld>
            <a:endParaRPr lang="en-US"/>
          </a:p>
        </p:txBody>
      </p:sp>
    </p:spTree>
    <p:extLst>
      <p:ext uri="{BB962C8B-B14F-4D97-AF65-F5344CB8AC3E}">
        <p14:creationId xmlns:p14="http://schemas.microsoft.com/office/powerpoint/2010/main" val="3161933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https://customers.microsoft.com/en-us/story/ups</a:t>
            </a:r>
          </a:p>
          <a:p>
            <a:endParaRPr lang="en-US" dirty="0"/>
          </a:p>
          <a:p>
            <a:r>
              <a:rPr lang="en-US" sz="1200" b="1" i="0" kern="1200" dirty="0">
                <a:solidFill>
                  <a:schemeClr val="tx1"/>
                </a:solidFill>
                <a:effectLst/>
                <a:latin typeface="+mn-lt"/>
                <a:ea typeface="+mn-ea"/>
                <a:cs typeface="+mn-cs"/>
              </a:rPr>
              <a:t>intelligent applications that deliver relevant, seamless experiences to its customers on virtually any device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AI project. It complements UPS Mobile, particularly the app’s My Choice functionality, which customers use to customize the delivery process for their packages and to see when they’ll arrive. Kumar </a:t>
            </a:r>
            <a:r>
              <a:rPr lang="en-US" sz="1200" b="0" i="0" kern="1200" dirty="0" err="1">
                <a:solidFill>
                  <a:schemeClr val="tx1"/>
                </a:solidFill>
                <a:effectLst/>
                <a:latin typeface="+mn-lt"/>
                <a:ea typeface="+mn-ea"/>
                <a:cs typeface="+mn-cs"/>
              </a:rPr>
              <a:t>Athreya</a:t>
            </a:r>
            <a:r>
              <a:rPr lang="en-US" sz="1200" b="0" i="0" kern="1200" dirty="0">
                <a:solidFill>
                  <a:schemeClr val="tx1"/>
                </a:solidFill>
                <a:effectLst/>
                <a:latin typeface="+mn-lt"/>
                <a:ea typeface="+mn-ea"/>
                <a:cs typeface="+mn-cs"/>
              </a:rPr>
              <a:t>, Senior Applications Development Manager of Shipping Systems at UPS, says, “We first learned about the Bot Framework when Microsoft unveiled the technology at its 2016 Build conference. Using a bot to engage with customers was a fascinating idea, and we wanted to be early adopters.” </a:t>
            </a:r>
          </a:p>
          <a:p>
            <a:r>
              <a:rPr lang="en-US" sz="1200" b="0" i="0" kern="1200" dirty="0">
                <a:solidFill>
                  <a:schemeClr val="tx1"/>
                </a:solidFill>
                <a:effectLst/>
                <a:latin typeface="+mn-lt"/>
                <a:ea typeface="+mn-ea"/>
                <a:cs typeface="+mn-cs"/>
              </a:rPr>
              <a:t>The engineers’ vision was to create a bot—or a robotic service representative—that customers could engage using text or voice commands via social media channels, mobile devices, and emerging virtual assistants, like Amazon’s Alexa. They also envisioned integrating the bot with My Choice to give customers another avenue for accessing their customized service settings. </a:t>
            </a:r>
          </a:p>
          <a:p>
            <a:endParaRPr lang="en-US" dirty="0"/>
          </a:p>
          <a:p>
            <a:r>
              <a:rPr lang="en-US" sz="1200" b="0" i="0" kern="1200" dirty="0">
                <a:solidFill>
                  <a:schemeClr val="tx1"/>
                </a:solidFill>
                <a:effectLst/>
                <a:latin typeface="+mn-lt"/>
                <a:ea typeface="+mn-ea"/>
                <a:cs typeface="+mn-cs"/>
              </a:rPr>
              <a:t>“Within five weeks, we had developed a chatbot prototype with the Microsoft Bot Framework,”</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16</a:t>
            </a:fld>
            <a:endParaRPr lang="en-US"/>
          </a:p>
        </p:txBody>
      </p:sp>
    </p:spTree>
    <p:extLst>
      <p:ext uri="{BB962C8B-B14F-4D97-AF65-F5344CB8AC3E}">
        <p14:creationId xmlns:p14="http://schemas.microsoft.com/office/powerpoint/2010/main" val="2441419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https://customers.microsoft.com/en-us/story/reuters-media-azuremachinelearning</a:t>
            </a:r>
          </a:p>
          <a:p>
            <a:endParaRPr lang="en-US" dirty="0"/>
          </a:p>
          <a:p>
            <a:r>
              <a:rPr lang="en-US" sz="1200" b="0" i="0" kern="1200" dirty="0">
                <a:solidFill>
                  <a:schemeClr val="tx1"/>
                </a:solidFill>
                <a:effectLst/>
                <a:latin typeface="+mn-lt"/>
                <a:ea typeface="+mn-ea"/>
                <a:cs typeface="+mn-cs"/>
              </a:rPr>
              <a:t> enhance its news readers’ experience and generate more value from its visual assets, it used Microsoft Azure Machine Learning to build a video recommendation engine that matches news articles to related videos on the Reuters.com website</a:t>
            </a:r>
          </a:p>
          <a:p>
            <a:endParaRPr lang="en-US" sz="1200" b="0" i="0" kern="1200" dirty="0">
              <a:solidFill>
                <a:schemeClr val="tx1"/>
              </a:solidFill>
              <a:effectLst/>
              <a:latin typeface="+mn-lt"/>
              <a:ea typeface="+mn-ea"/>
              <a:cs typeface="+mn-cs"/>
            </a:endParaRPr>
          </a:p>
          <a:p>
            <a:r>
              <a:rPr lang="en-US" dirty="0"/>
              <a:t>Azure ML to build recommendation algorithm.</a:t>
            </a:r>
          </a:p>
          <a:p>
            <a:endParaRPr lang="en-US" dirty="0"/>
          </a:p>
          <a:p>
            <a:r>
              <a:rPr lang="en-US" dirty="0"/>
              <a:t>Articles and descriptions stored in azure </a:t>
            </a:r>
            <a:r>
              <a:rPr lang="en-US" dirty="0" err="1"/>
              <a:t>sql</a:t>
            </a:r>
            <a:r>
              <a:rPr lang="en-US" dirty="0"/>
              <a:t> db.</a:t>
            </a:r>
          </a:p>
          <a:p>
            <a:endParaRPr lang="en-US" dirty="0"/>
          </a:p>
          <a:p>
            <a:r>
              <a:rPr lang="en-US" dirty="0" err="1"/>
              <a:t>Pyhton</a:t>
            </a:r>
            <a:r>
              <a:rPr lang="en-US" dirty="0"/>
              <a:t> to do topic and entity extraction, location </a:t>
            </a:r>
          </a:p>
          <a:p>
            <a:endParaRPr lang="en-US" dirty="0"/>
          </a:p>
          <a:p>
            <a:r>
              <a:rPr lang="en-US" dirty="0"/>
              <a:t>AML to do article pairing with videos – 0 (no match) 1(good match) 2 (exact match)</a:t>
            </a:r>
          </a:p>
          <a:p>
            <a:r>
              <a:rPr lang="en-US" dirty="0"/>
              <a:t>Top matched video is paired with the </a:t>
            </a:r>
            <a:r>
              <a:rPr lang="en-US" dirty="0" err="1"/>
              <a:t>arcticle</a:t>
            </a:r>
            <a:endParaRPr lang="en-US" dirty="0"/>
          </a:p>
          <a:p>
            <a:r>
              <a:rPr lang="en-US" dirty="0"/>
              <a:t>Updated every 15 mins to process new articles and videos</a:t>
            </a:r>
          </a:p>
          <a:p>
            <a:endParaRPr lang="en-US" dirty="0"/>
          </a:p>
          <a:p>
            <a:r>
              <a:rPr lang="en-US" dirty="0"/>
              <a:t>Seen increase in </a:t>
            </a:r>
            <a:r>
              <a:rPr lang="en-US" dirty="0" err="1"/>
              <a:t>vidieo</a:t>
            </a:r>
            <a:r>
              <a:rPr lang="en-US" dirty="0"/>
              <a:t> consumption by consumers on their site</a:t>
            </a:r>
          </a:p>
          <a:p>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17</a:t>
            </a:fld>
            <a:endParaRPr lang="en-US"/>
          </a:p>
        </p:txBody>
      </p:sp>
    </p:spTree>
    <p:extLst>
      <p:ext uri="{BB962C8B-B14F-4D97-AF65-F5344CB8AC3E}">
        <p14:creationId xmlns:p14="http://schemas.microsoft.com/office/powerpoint/2010/main" val="3268791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addition to Dynamics 365 for Operations and Power BI, Renault Sport Formula One Team is also taking advantage of Microsoft Azure Machine Learning, which the team is using to track all kinds of data, including the ambient temperature, track temperature, and information about the car’s tires. Once Renault Sport Formula One Team has all this data, it can integrate it into a simulator that can model how the car will perform in different situations.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Azure Machine Learning in the driver-in-the-loop simulator, the team can model tire temperature variations that are consistent with track conditions and the way the driver is driving, thus achieving a more realistic feel. As a result, team members can automate predictions—based on historical data and current conditions—of how Renault Sport Formula One cars will perform in future races.</a:t>
            </a:r>
          </a:p>
          <a:p>
            <a:endParaRPr lang="en-US" dirty="0"/>
          </a:p>
          <a:p>
            <a:endParaRPr lang="en-US" dirty="0"/>
          </a:p>
          <a:p>
            <a:pPr marR="0" lvl="0" indent="0" defTabSz="914367" fontAlgn="auto">
              <a:lnSpc>
                <a:spcPct val="90000"/>
              </a:lnSpc>
              <a:spcBef>
                <a:spcPts val="1176"/>
              </a:spcBef>
              <a:spcAft>
                <a:spcPts val="500"/>
              </a:spcAft>
              <a:buClrTx/>
              <a:buSzTx/>
              <a:buFontTx/>
              <a:buNone/>
              <a:tabLst/>
              <a:defRPr/>
            </a:pPr>
            <a:r>
              <a:rPr lang="en-US" sz="14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Impact</a:t>
            </a:r>
          </a:p>
          <a:p>
            <a:pPr lvl="0" defTabSz="914367">
              <a:lnSpc>
                <a:spcPct val="90000"/>
              </a:lnSpc>
              <a:spcAft>
                <a:spcPts val="600"/>
              </a:spcAft>
              <a:defRPr/>
            </a:pPr>
            <a:r>
              <a:rPr lang="en-US" kern="0" dirty="0">
                <a:gradFill>
                  <a:gsLst>
                    <a:gs pos="0">
                      <a:srgbClr val="FFFFFF"/>
                    </a:gs>
                    <a:gs pos="100000">
                      <a:srgbClr val="FFFFFF"/>
                    </a:gs>
                  </a:gsLst>
                  <a:lin ang="5400000" scaled="0"/>
                </a:gradFill>
              </a:rPr>
              <a:t>Automated predictions on car performance</a:t>
            </a:r>
          </a:p>
          <a:p>
            <a:pPr lvl="0" defTabSz="914367">
              <a:lnSpc>
                <a:spcPct val="90000"/>
              </a:lnSpc>
              <a:spcBef>
                <a:spcPts val="600"/>
              </a:spcBef>
              <a:spcAft>
                <a:spcPts val="600"/>
              </a:spcAft>
              <a:defRPr/>
            </a:pPr>
            <a:r>
              <a:rPr lang="en-US" kern="0" dirty="0">
                <a:gradFill>
                  <a:gsLst>
                    <a:gs pos="0">
                      <a:srgbClr val="FFFFFF"/>
                    </a:gs>
                    <a:gs pos="100000">
                      <a:srgbClr val="FFFFFF"/>
                    </a:gs>
                  </a:gsLst>
                  <a:lin ang="5400000" scaled="0"/>
                </a:gradFill>
              </a:rPr>
              <a:t>Real time simulations and collaboration to increase agility</a:t>
            </a:r>
          </a:p>
          <a:p>
            <a:pPr lvl="0" defTabSz="914367">
              <a:lnSpc>
                <a:spcPct val="90000"/>
              </a:lnSpc>
              <a:spcBef>
                <a:spcPts val="600"/>
              </a:spcBef>
              <a:spcAft>
                <a:spcPts val="600"/>
              </a:spcAft>
              <a:defRPr/>
            </a:pPr>
            <a:r>
              <a:rPr lang="en-US" kern="0" dirty="0">
                <a:gradFill>
                  <a:gsLst>
                    <a:gs pos="0">
                      <a:srgbClr val="FFFFFF"/>
                    </a:gs>
                    <a:gs pos="100000">
                      <a:srgbClr val="FFFFFF"/>
                    </a:gs>
                  </a:gsLst>
                  <a:lin ang="5400000" scaled="0"/>
                </a:gradFill>
              </a:rPr>
              <a:t>Increased ability to quickly update under changing environments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18</a:t>
            </a:fld>
            <a:endParaRPr lang="en-US"/>
          </a:p>
        </p:txBody>
      </p:sp>
    </p:spTree>
    <p:extLst>
      <p:ext uri="{BB962C8B-B14F-4D97-AF65-F5344CB8AC3E}">
        <p14:creationId xmlns:p14="http://schemas.microsoft.com/office/powerpoint/2010/main" val="3181745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19</a:t>
            </a:fld>
            <a:endParaRPr lang="en-US"/>
          </a:p>
        </p:txBody>
      </p:sp>
    </p:spTree>
    <p:extLst>
      <p:ext uri="{BB962C8B-B14F-4D97-AF65-F5344CB8AC3E}">
        <p14:creationId xmlns:p14="http://schemas.microsoft.com/office/powerpoint/2010/main" val="56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a:t>
            </a:fld>
            <a:endParaRPr lang="en-US"/>
          </a:p>
        </p:txBody>
      </p:sp>
    </p:spTree>
    <p:extLst>
      <p:ext uri="{BB962C8B-B14F-4D97-AF65-F5344CB8AC3E}">
        <p14:creationId xmlns:p14="http://schemas.microsoft.com/office/powerpoint/2010/main" val="3457010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20</a:t>
            </a:fld>
            <a:endParaRPr lang="en-US"/>
          </a:p>
        </p:txBody>
      </p:sp>
    </p:spTree>
    <p:extLst>
      <p:ext uri="{BB962C8B-B14F-4D97-AF65-F5344CB8AC3E}">
        <p14:creationId xmlns:p14="http://schemas.microsoft.com/office/powerpoint/2010/main" val="2465304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21</a:t>
            </a:fld>
            <a:endParaRPr lang="en-US"/>
          </a:p>
        </p:txBody>
      </p:sp>
    </p:spTree>
    <p:extLst>
      <p:ext uri="{BB962C8B-B14F-4D97-AF65-F5344CB8AC3E}">
        <p14:creationId xmlns:p14="http://schemas.microsoft.com/office/powerpoint/2010/main" val="2879736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22</a:t>
            </a:fld>
            <a:endParaRPr lang="en-US"/>
          </a:p>
        </p:txBody>
      </p:sp>
    </p:spTree>
    <p:extLst>
      <p:ext uri="{BB962C8B-B14F-4D97-AF65-F5344CB8AC3E}">
        <p14:creationId xmlns:p14="http://schemas.microsoft.com/office/powerpoint/2010/main" val="176652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23</a:t>
            </a:fld>
            <a:endParaRPr lang="en-US"/>
          </a:p>
        </p:txBody>
      </p:sp>
    </p:spTree>
    <p:extLst>
      <p:ext uri="{BB962C8B-B14F-4D97-AF65-F5344CB8AC3E}">
        <p14:creationId xmlns:p14="http://schemas.microsoft.com/office/powerpoint/2010/main" val="2481120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24</a:t>
            </a:fld>
            <a:endParaRPr lang="en-US"/>
          </a:p>
        </p:txBody>
      </p:sp>
    </p:spTree>
    <p:extLst>
      <p:ext uri="{BB962C8B-B14F-4D97-AF65-F5344CB8AC3E}">
        <p14:creationId xmlns:p14="http://schemas.microsoft.com/office/powerpoint/2010/main" val="2058407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25</a:t>
            </a:fld>
            <a:endParaRPr lang="en-US"/>
          </a:p>
        </p:txBody>
      </p:sp>
    </p:spTree>
    <p:extLst>
      <p:ext uri="{BB962C8B-B14F-4D97-AF65-F5344CB8AC3E}">
        <p14:creationId xmlns:p14="http://schemas.microsoft.com/office/powerpoint/2010/main" val="906342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https://customers.microsoft.com/en-us/story/rollsroycestory</a:t>
            </a:r>
          </a:p>
          <a:p>
            <a:endParaRPr lang="en-US" dirty="0"/>
          </a:p>
          <a:p>
            <a:r>
              <a:rPr lang="en-US" sz="1200" b="0" i="0" kern="1200" dirty="0">
                <a:solidFill>
                  <a:schemeClr val="tx1"/>
                </a:solidFill>
                <a:effectLst/>
                <a:latin typeface="+mn-lt"/>
                <a:ea typeface="+mn-ea"/>
                <a:cs typeface="+mn-cs"/>
              </a:rPr>
              <a:t> Fuel generally accounts for a whopping 40 percent of airlines’ operating expenses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clean engine burns less fuel, but washing engines is time consuming and expensive. Determining when the optimum time is for each of the engines in a fleet to get washed requires the analysis of a lot of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perform data modeling at scale to accurately detect operational anomalies and help customers plan relevant actions.</a:t>
            </a:r>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26</a:t>
            </a:fld>
            <a:endParaRPr lang="en-US"/>
          </a:p>
        </p:txBody>
      </p:sp>
    </p:spTree>
    <p:extLst>
      <p:ext uri="{BB962C8B-B14F-4D97-AF65-F5344CB8AC3E}">
        <p14:creationId xmlns:p14="http://schemas.microsoft.com/office/powerpoint/2010/main" val="121764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dirty="0">
                <a:gradFill>
                  <a:gsLst>
                    <a:gs pos="0">
                      <a:srgbClr val="FFFFFF"/>
                    </a:gs>
                    <a:gs pos="100000">
                      <a:srgbClr val="FFFFFF"/>
                    </a:gs>
                  </a:gsLst>
                  <a:lin ang="5400000" scaled="0"/>
                </a:gradFill>
              </a:rPr>
              <a:t>Revenue forecasting for critical-business decisions such as resource allocation, performance management, and </a:t>
            </a:r>
            <a:br>
              <a:rPr lang="en-US" kern="0" dirty="0">
                <a:gradFill>
                  <a:gsLst>
                    <a:gs pos="0">
                      <a:srgbClr val="FFFFFF"/>
                    </a:gs>
                    <a:gs pos="100000">
                      <a:srgbClr val="FFFFFF"/>
                    </a:gs>
                  </a:gsLst>
                  <a:lin ang="5400000" scaled="0"/>
                </a:gradFill>
              </a:rPr>
            </a:br>
            <a:r>
              <a:rPr lang="en-US" kern="0" dirty="0">
                <a:gradFill>
                  <a:gsLst>
                    <a:gs pos="0">
                      <a:srgbClr val="FFFFFF"/>
                    </a:gs>
                    <a:gs pos="100000">
                      <a:srgbClr val="FFFFFF"/>
                    </a:gs>
                  </a:gsLst>
                  <a:lin ang="5400000" scaled="0"/>
                </a:gradFill>
              </a:rPr>
              <a:t>inventory optimization</a:t>
            </a:r>
          </a:p>
          <a:p>
            <a:endParaRPr lang="en-US" dirty="0"/>
          </a:p>
          <a:p>
            <a:pPr marR="0" lvl="0" indent="0" defTabSz="914367" fontAlgn="auto">
              <a:lnSpc>
                <a:spcPct val="90000"/>
              </a:lnSpc>
              <a:spcBef>
                <a:spcPts val="1176"/>
              </a:spcBef>
              <a:spcAft>
                <a:spcPts val="500"/>
              </a:spcAft>
              <a:buClrTx/>
              <a:buSzTx/>
              <a:buFontTx/>
              <a:buNone/>
              <a:tabLst/>
              <a:defRPr/>
            </a:pPr>
            <a:r>
              <a:rPr lang="en-US" sz="14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Impact</a:t>
            </a:r>
          </a:p>
          <a:p>
            <a:pPr lvl="0" defTabSz="914367">
              <a:lnSpc>
                <a:spcPct val="90000"/>
              </a:lnSpc>
              <a:defRPr/>
            </a:pPr>
            <a:r>
              <a:rPr lang="en-US" kern="0" dirty="0">
                <a:gradFill>
                  <a:gsLst>
                    <a:gs pos="0">
                      <a:srgbClr val="FFFFFF"/>
                    </a:gs>
                    <a:gs pos="100000">
                      <a:srgbClr val="FFFFFF"/>
                    </a:gs>
                  </a:gsLst>
                  <a:lin ang="5400000" scaled="0"/>
                </a:gradFill>
              </a:rPr>
              <a:t>Accurate and automated forecast predictions on demand</a:t>
            </a:r>
          </a:p>
          <a:p>
            <a:pPr lvl="0" defTabSz="914367">
              <a:lnSpc>
                <a:spcPct val="90000"/>
              </a:lnSpc>
              <a:spcBef>
                <a:spcPts val="1176"/>
              </a:spcBef>
              <a:defRPr/>
            </a:pPr>
            <a:r>
              <a:rPr lang="en-US" kern="0" dirty="0">
                <a:gradFill>
                  <a:gsLst>
                    <a:gs pos="0">
                      <a:srgbClr val="FFFFFF"/>
                    </a:gs>
                    <a:gs pos="100000">
                      <a:srgbClr val="FFFFFF"/>
                    </a:gs>
                  </a:gsLst>
                  <a:lin ang="5400000" scaled="0"/>
                </a:gradFill>
              </a:rPr>
              <a:t>Enhance business leaders’ expertise with data-driven, baseline forecasts</a:t>
            </a:r>
          </a:p>
          <a:p>
            <a:endParaRPr lang="en-US" dirty="0"/>
          </a:p>
          <a:p>
            <a:endParaRPr lang="en-US" dirty="0"/>
          </a:p>
          <a:p>
            <a:r>
              <a:rPr lang="en-US" sz="1200" b="0" i="0" kern="1200" dirty="0">
                <a:solidFill>
                  <a:schemeClr val="tx1"/>
                </a:solidFill>
                <a:effectLst/>
                <a:latin typeface="+mn-lt"/>
                <a:ea typeface="+mn-ea"/>
                <a:cs typeface="+mn-cs"/>
              </a:rPr>
              <a:t>Today’s finance organizations face significant challenges in their forecasting processes with the exponential growth in the volume and availability of relevant data. Most organizations currently manage forecasts in spreadsheets or other products that use basic statistical analysis, and the workflow relies heavily on human judgement, email collaboration, and manual consolidation of data sets. In addition, forecasts can be biased, time consuming to create, and difficult to reproduce and integrate with new data streams.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new analytics platform is based on components of Cortana Intelligence Suite, including </a:t>
            </a:r>
            <a:r>
              <a:rPr lang="en-US" sz="1200" b="0" i="0" u="none" strike="noStrike" kern="1200" dirty="0">
                <a:solidFill>
                  <a:schemeClr val="tx1"/>
                </a:solidFill>
                <a:effectLst/>
                <a:latin typeface="+mn-lt"/>
                <a:ea typeface="+mn-ea"/>
                <a:cs typeface="+mn-cs"/>
                <a:hlinkClick r:id="rId3"/>
              </a:rPr>
              <a:t>Azure Machine Learning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Machine Learning generates forecasts, and Azure Data Factory stores the results in Azure SQL Database.</a:t>
            </a:r>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27</a:t>
            </a:fld>
            <a:endParaRPr lang="en-US"/>
          </a:p>
        </p:txBody>
      </p:sp>
    </p:spTree>
    <p:extLst>
      <p:ext uri="{BB962C8B-B14F-4D97-AF65-F5344CB8AC3E}">
        <p14:creationId xmlns:p14="http://schemas.microsoft.com/office/powerpoint/2010/main" val="291588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4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Customer need</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Provide an innovative,  immersive customer design experience</a:t>
            </a:r>
          </a:p>
          <a:p>
            <a:endParaRPr lang="en-US" dirty="0"/>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400" b="0" i="0" u="none" strike="noStrike" kern="0" cap="none" spc="0" normalizeH="0" baseline="0" noProof="0" dirty="0">
                <a:ln>
                  <a:noFill/>
                </a:ln>
                <a:gradFill>
                  <a:gsLst>
                    <a:gs pos="0">
                      <a:srgbClr val="FFB900"/>
                    </a:gs>
                    <a:gs pos="100000">
                      <a:srgbClr val="FFB900"/>
                    </a:gs>
                  </a:gsLst>
                  <a:lin ang="5400000" scaled="0"/>
                </a:gradFill>
                <a:effectLst/>
                <a:uLnTx/>
                <a:uFillTx/>
                <a:latin typeface="Segoe UI Semibold" panose="020B0702040204020203" pitchFamily="34" charset="0"/>
                <a:ea typeface="+mn-ea"/>
                <a:cs typeface="Segoe UI Semibold" panose="020B0702040204020203" pitchFamily="34" charset="0"/>
              </a:rPr>
              <a:t>Impact</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Augmented consumer experience with HoloLens and AI</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Quickly show and refresh design options</a:t>
            </a:r>
          </a:p>
          <a:p>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28</a:t>
            </a:fld>
            <a:endParaRPr lang="en-US"/>
          </a:p>
        </p:txBody>
      </p:sp>
    </p:spTree>
    <p:extLst>
      <p:ext uri="{BB962C8B-B14F-4D97-AF65-F5344CB8AC3E}">
        <p14:creationId xmlns:p14="http://schemas.microsoft.com/office/powerpoint/2010/main" val="4024429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Ultimately, making better business decisions means creating solutions that save lives and businesses. For example, on May 26, 2016, an </a:t>
            </a:r>
            <a:r>
              <a:rPr lang="en-US" sz="1200" b="0" i="0" kern="1200" dirty="0" err="1">
                <a:solidFill>
                  <a:schemeClr val="tx1"/>
                </a:solidFill>
                <a:effectLst/>
                <a:latin typeface="+mn-lt"/>
                <a:ea typeface="+mn-ea"/>
                <a:cs typeface="+mn-cs"/>
              </a:rPr>
              <a:t>AccuWeather</a:t>
            </a:r>
            <a:r>
              <a:rPr lang="en-US" sz="1200" b="0" i="0" kern="1200" dirty="0">
                <a:solidFill>
                  <a:schemeClr val="tx1"/>
                </a:solidFill>
                <a:effectLst/>
                <a:latin typeface="+mn-lt"/>
                <a:ea typeface="+mn-ea"/>
                <a:cs typeface="+mn-cs"/>
              </a:rPr>
              <a:t> enterprise solution warned Union Pacific Railroad that a tornado was going to cross a track in Kansas in about half an hour. The railroad stopped eight trains that were scheduled on that route, saving lives and millions of dollars. </a:t>
            </a:r>
            <a:r>
              <a:rPr lang="en-US" sz="1200" b="0" i="0" kern="1200" dirty="0" err="1">
                <a:solidFill>
                  <a:schemeClr val="tx1"/>
                </a:solidFill>
                <a:effectLst/>
                <a:latin typeface="+mn-lt"/>
                <a:ea typeface="+mn-ea"/>
                <a:cs typeface="+mn-cs"/>
              </a:rPr>
              <a:t>AccuWeather</a:t>
            </a:r>
            <a:r>
              <a:rPr lang="en-US" sz="1200" b="0" i="0" kern="1200" dirty="0">
                <a:solidFill>
                  <a:schemeClr val="tx1"/>
                </a:solidFill>
                <a:effectLst/>
                <a:latin typeface="+mn-lt"/>
                <a:ea typeface="+mn-ea"/>
                <a:cs typeface="+mn-cs"/>
              </a:rPr>
              <a:t> was also the first to predict the historic January 2016 blizzard that slammed the Eastern and Midwestern United States. With five days’ advance notice, big box retailer Lowe’s was able to get much-needed weather supplies to stores ahead of the storm.</a:t>
            </a:r>
          </a:p>
          <a:p>
            <a:r>
              <a:rPr lang="en-US" sz="1200" b="0" i="0" kern="1200" dirty="0">
                <a:solidFill>
                  <a:schemeClr val="tx1"/>
                </a:solidFill>
                <a:effectLst/>
                <a:latin typeface="+mn-lt"/>
                <a:ea typeface="+mn-ea"/>
                <a:cs typeface="+mn-cs"/>
              </a:rPr>
              <a:t>And to improve supply-chain operations with predictive analytics, the company is using the Cortana Intelligence Suite to integrate sales data with weather information. In a recent project with Starbucks, </a:t>
            </a:r>
            <a:r>
              <a:rPr lang="en-US" sz="1200" b="0" i="0" kern="1200" dirty="0" err="1">
                <a:solidFill>
                  <a:schemeClr val="tx1"/>
                </a:solidFill>
                <a:effectLst/>
                <a:latin typeface="+mn-lt"/>
                <a:ea typeface="+mn-ea"/>
                <a:cs typeface="+mn-cs"/>
              </a:rPr>
              <a:t>AccuWeather</a:t>
            </a:r>
            <a:r>
              <a:rPr lang="en-US" sz="1200" b="0" i="0" kern="1200" dirty="0">
                <a:solidFill>
                  <a:schemeClr val="tx1"/>
                </a:solidFill>
                <a:effectLst/>
                <a:latin typeface="+mn-lt"/>
                <a:ea typeface="+mn-ea"/>
                <a:cs typeface="+mn-cs"/>
              </a:rPr>
              <a:t> helped the coffee giant solve seasonal problems like running out of ice and cups in hot weather. And in another example, </a:t>
            </a:r>
            <a:r>
              <a:rPr lang="en-US" sz="1200" b="0" i="0" kern="1200" dirty="0" err="1">
                <a:solidFill>
                  <a:schemeClr val="tx1"/>
                </a:solidFill>
                <a:effectLst/>
                <a:latin typeface="+mn-lt"/>
                <a:ea typeface="+mn-ea"/>
                <a:cs typeface="+mn-cs"/>
              </a:rPr>
              <a:t>AccuWeather</a:t>
            </a:r>
            <a:r>
              <a:rPr lang="en-US" sz="1200" b="0" i="0" kern="1200" dirty="0">
                <a:solidFill>
                  <a:schemeClr val="tx1"/>
                </a:solidFill>
                <a:effectLst/>
                <a:latin typeface="+mn-lt"/>
                <a:ea typeface="+mn-ea"/>
                <a:cs typeface="+mn-cs"/>
              </a:rPr>
              <a:t> helped a global candy manufacturer identify which products sold best, and if the sales spikes were weather-related.</a:t>
            </a:r>
          </a:p>
          <a:p>
            <a:r>
              <a:rPr lang="en-US" sz="1200" b="0" i="0" kern="1200" dirty="0">
                <a:solidFill>
                  <a:schemeClr val="tx1"/>
                </a:solidFill>
                <a:effectLst/>
                <a:latin typeface="+mn-lt"/>
                <a:ea typeface="+mn-ea"/>
                <a:cs typeface="+mn-cs"/>
              </a:rPr>
              <a:t>While improving supply-chain operations might seem like an odd direction for a weather company, it’s not surprising when you consider that </a:t>
            </a:r>
            <a:r>
              <a:rPr lang="en-US" sz="1200" b="0" i="0" kern="1200" dirty="0" err="1">
                <a:solidFill>
                  <a:schemeClr val="tx1"/>
                </a:solidFill>
                <a:effectLst/>
                <a:latin typeface="+mn-lt"/>
                <a:ea typeface="+mn-ea"/>
                <a:cs typeface="+mn-cs"/>
              </a:rPr>
              <a:t>AccuWeather</a:t>
            </a:r>
            <a:r>
              <a:rPr lang="en-US" sz="1200" b="0" i="0" kern="1200" dirty="0">
                <a:solidFill>
                  <a:schemeClr val="tx1"/>
                </a:solidFill>
                <a:effectLst/>
                <a:latin typeface="+mn-lt"/>
                <a:ea typeface="+mn-ea"/>
                <a:cs typeface="+mn-cs"/>
              </a:rPr>
              <a:t> is all about using data to enhance lives. “Microsoft technologies enable us to innovate much quicker,” concludes Patti. “I think that the great story here is that there are so many integrated tools now that streamline workflow, consolidate data, and automate prediction so that we can stop worrying about infrastructure. We can just focus on our job, which is forecasting.”</a:t>
            </a:r>
          </a:p>
          <a:p>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29</a:t>
            </a:fld>
            <a:endParaRPr lang="en-US"/>
          </a:p>
        </p:txBody>
      </p:sp>
    </p:spTree>
    <p:extLst>
      <p:ext uri="{BB962C8B-B14F-4D97-AF65-F5344CB8AC3E}">
        <p14:creationId xmlns:p14="http://schemas.microsoft.com/office/powerpoint/2010/main" val="335561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4802187" cy="2701925"/>
          </a:xfrm>
        </p:spPr>
      </p:sp>
      <p:sp>
        <p:nvSpPr>
          <p:cNvPr id="3" name="Notes Placeholder 2"/>
          <p:cNvSpPr>
            <a:spLocks noGrp="1"/>
          </p:cNvSpPr>
          <p:nvPr>
            <p:ph type="body" idx="1"/>
          </p:nvPr>
        </p:nvSpPr>
        <p:spPr/>
        <p:txBody>
          <a:bodyPr vert="horz" lIns="91440" tIns="45720" rIns="91440" bIns="45720" numCol="3" spcCol="91440" rtlCol="0"/>
          <a:lstStyle/>
          <a:p>
            <a:r>
              <a:rPr lang="en-GB" sz="1800" dirty="0"/>
              <a:t>Despite the rapid growth in information, there's still one thing that remains constant: </a:t>
            </a:r>
          </a:p>
          <a:p>
            <a:endParaRPr lang="en-GB" sz="1800" dirty="0"/>
          </a:p>
          <a:p>
            <a:r>
              <a:rPr lang="en-GB" sz="1800" dirty="0"/>
              <a:t>Time</a:t>
            </a:r>
            <a:r>
              <a:rPr lang="en-GB" sz="1800" baseline="0" dirty="0"/>
              <a:t> - </a:t>
            </a:r>
            <a:r>
              <a:rPr lang="en-GB" sz="1800" dirty="0"/>
              <a:t>we are still constrained by our human capacity to absorb it. </a:t>
            </a:r>
          </a:p>
          <a:p>
            <a:endParaRPr lang="en-GB" sz="1800" dirty="0"/>
          </a:p>
          <a:p>
            <a:r>
              <a:rPr lang="en-GB" sz="1800" dirty="0"/>
              <a:t>So, how can we use all we have in terms of computational power to make</a:t>
            </a:r>
            <a:r>
              <a:rPr lang="en-GB" sz="1800" baseline="0" dirty="0"/>
              <a:t> </a:t>
            </a:r>
            <a:r>
              <a:rPr lang="en-GB" sz="1800" dirty="0"/>
              <a:t>better sense of the world in the time we have? </a:t>
            </a:r>
          </a:p>
          <a:p>
            <a:endParaRPr lang="en-GB" sz="1800" dirty="0"/>
          </a:p>
          <a:p>
            <a:r>
              <a:rPr lang="en-GB" sz="1800" dirty="0"/>
              <a:t>That's the essence of what AI is,“</a:t>
            </a:r>
            <a:endParaRPr lang="en-US" sz="1800" dirty="0">
              <a:latin typeface="Segoe UI"/>
              <a:ea typeface="Calibri"/>
              <a:cs typeface="Times New Roman"/>
            </a:endParaRPr>
          </a:p>
          <a:p>
            <a:pPr>
              <a:lnSpc>
                <a:spcPct val="107000"/>
              </a:lnSpc>
              <a:spcAft>
                <a:spcPts val="800"/>
              </a:spcAft>
            </a:pPr>
            <a:endParaRPr lang="en-US" sz="1800" dirty="0">
              <a:latin typeface="Segoe UI"/>
              <a:ea typeface="Calibri"/>
              <a:cs typeface="Times New Roman"/>
            </a:endParaRPr>
          </a:p>
          <a:p>
            <a:pPr>
              <a:lnSpc>
                <a:spcPct val="107000"/>
              </a:lnSpc>
              <a:spcAft>
                <a:spcPts val="800"/>
              </a:spcAft>
            </a:pPr>
            <a:r>
              <a:rPr lang="en-US" sz="1800" dirty="0">
                <a:latin typeface="Segoe UI"/>
                <a:ea typeface="Calibri"/>
                <a:cs typeface="Times New Roman"/>
              </a:rPr>
              <a:t>That is why our goal is to democratize</a:t>
            </a:r>
            <a:r>
              <a:rPr lang="en-US" sz="1800" baseline="0" dirty="0">
                <a:latin typeface="Segoe UI"/>
                <a:ea typeface="Calibri"/>
                <a:cs typeface="Times New Roman"/>
              </a:rPr>
              <a:t> AI - to help people achieve more</a:t>
            </a:r>
          </a:p>
        </p:txBody>
      </p:sp>
      <p:sp>
        <p:nvSpPr>
          <p:cNvPr id="7" name="Rectangle 6"/>
          <p:cNvSpPr/>
          <p:nvPr/>
        </p:nvSpPr>
        <p:spPr>
          <a:xfrm>
            <a:off x="5239794" y="843505"/>
            <a:ext cx="4114800" cy="707886"/>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“Technology is reshaping society as we know it.”</a:t>
            </a:r>
            <a:endPar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Notes Placeholder 2"/>
          <p:cNvSpPr txBox="1">
            <a:spLocks/>
          </p:cNvSpPr>
          <p:nvPr/>
        </p:nvSpPr>
        <p:spPr>
          <a:xfrm>
            <a:off x="6366617" y="3025833"/>
            <a:ext cx="2987977" cy="3798916"/>
          </a:xfrm>
          <a:prstGeom prst="rect">
            <a:avLst/>
          </a:prstGeom>
          <a:solidFill>
            <a:schemeClr val="bg1">
              <a:lumMod val="95000"/>
            </a:schemeClr>
          </a:solidFill>
        </p:spPr>
        <p:txBody>
          <a:bodyPr vert="horz" lIns="91440" tIns="45720" rIns="91440" bIns="45720" numCol="1" spcCol="91440" rtlCol="0"/>
          <a:lstStyle>
            <a:lvl1pPr marL="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1pPr>
            <a:lvl2pPr marL="4572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2pPr>
            <a:lvl3pPr marL="9144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3pPr>
            <a:lvl4pPr marL="13716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4pPr>
            <a:lvl5pPr marL="18288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a:lstStyle>
          <a:p>
            <a:pPr marL="171450" marR="0" lvl="0" indent="-111125"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Pro Display Semibold" panose="020B0702040504020203" pitchFamily="34" charset="0"/>
                <a:ea typeface="Calibri"/>
                <a:cs typeface="Times New Roman"/>
              </a:rPr>
              <a:t>Key points to land</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a:ea typeface="Calibri"/>
                <a:cs typeface="Times New Roman"/>
              </a:rPr>
              <a:t>Technology is reshaping society</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a:ea typeface="Calibri"/>
                <a:cs typeface="Times New Roman"/>
              </a:rPr>
              <a:t>Timeless values must endure</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Segoe UI"/>
                <a:ea typeface="Calibri"/>
                <a:cs typeface="Times New Roman"/>
              </a:rPr>
              <a:t>It’s about augmenting, not replacing, the human experience</a:t>
            </a:r>
          </a:p>
        </p:txBody>
      </p:sp>
    </p:spTree>
    <p:extLst>
      <p:ext uri="{BB962C8B-B14F-4D97-AF65-F5344CB8AC3E}">
        <p14:creationId xmlns:p14="http://schemas.microsoft.com/office/powerpoint/2010/main" val="180434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30</a:t>
            </a:fld>
            <a:endParaRPr lang="en-US"/>
          </a:p>
        </p:txBody>
      </p:sp>
    </p:spTree>
    <p:extLst>
      <p:ext uri="{BB962C8B-B14F-4D97-AF65-F5344CB8AC3E}">
        <p14:creationId xmlns:p14="http://schemas.microsoft.com/office/powerpoint/2010/main" val="1939141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1190625"/>
            <a:ext cx="5716588" cy="3216275"/>
          </a:xfrm>
        </p:spPr>
      </p:sp>
      <p:sp>
        <p:nvSpPr>
          <p:cNvPr id="3" name="Notes Placeholder 2"/>
          <p:cNvSpPr>
            <a:spLocks noGrp="1"/>
          </p:cNvSpPr>
          <p:nvPr>
            <p:ph type="body" idx="1"/>
          </p:nvPr>
        </p:nvSpPr>
        <p:spPr/>
        <p:txBody>
          <a:bodyPr/>
          <a:lstStyle/>
          <a:p>
            <a:pPr marL="0" marR="0" lvl="0" indent="0" algn="l" defTabSz="959605" rtl="0" eaLnBrk="1" fontAlgn="auto" latinLnBrk="0" hangingPunct="1">
              <a:lnSpc>
                <a:spcPct val="100000"/>
              </a:lnSpc>
              <a:spcBef>
                <a:spcPts val="0"/>
              </a:spcBef>
              <a:spcAft>
                <a:spcPts val="350"/>
              </a:spcAft>
              <a:buClrTx/>
              <a:buSzTx/>
              <a:buFontTx/>
              <a:buNone/>
              <a:tabLst/>
              <a:defRPr/>
            </a:pPr>
            <a:r>
              <a:rPr lang="en-US" sz="1100" dirty="0"/>
              <a:t>[Optional slide for technical audiences]</a:t>
            </a:r>
          </a:p>
          <a:p>
            <a:pPr defTabSz="959605">
              <a:spcAft>
                <a:spcPts val="350"/>
              </a:spcAft>
              <a:defRPr/>
            </a:pPr>
            <a:endParaRPr lang="en-US" sz="1100" dirty="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2/14/2018 12:07 PM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116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2314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4071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D548EBD-CF3B-49E8-B717-2EF0AD1894B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On November 22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1963, the President of the United States, John F. Kennedy, was assassinated. He was shot by a lone gunman named Lee Harvey Oswald while driving through the streets of Dallas in his motorcade. The assassination has been the subject of so much controversy that, 25 years ago, an act of Congress mandated that all documents related to the assassination be released this year. The first batch of released files has more than 6,000 documents totaling 34,000 pages, and the last drop of files contains at least twice as many documents. </a:t>
            </a:r>
            <a:endParaRPr lang="en-US" dirty="0"/>
          </a:p>
        </p:txBody>
      </p:sp>
    </p:spTree>
    <p:extLst>
      <p:ext uri="{BB962C8B-B14F-4D97-AF65-F5344CB8AC3E}">
        <p14:creationId xmlns:p14="http://schemas.microsoft.com/office/powerpoint/2010/main" val="1141099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https://jfkfiles2.azurewebsites.net/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684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https://jfkfiles2.azurewebsites.net/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034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638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38</a:t>
            </a:fld>
            <a:endParaRPr lang="en-US"/>
          </a:p>
        </p:txBody>
      </p:sp>
    </p:spTree>
    <p:extLst>
      <p:ext uri="{BB962C8B-B14F-4D97-AF65-F5344CB8AC3E}">
        <p14:creationId xmlns:p14="http://schemas.microsoft.com/office/powerpoint/2010/main" val="2834293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AI. </a:t>
            </a:r>
          </a:p>
          <a:p>
            <a:r>
              <a:rPr lang="en-US" dirty="0"/>
              <a:t>It was in the mid-1950s that McCarthy coined the term “Artificial Intelligence” which he would define as “the science and engineering of making intelligent machines”.</a:t>
            </a:r>
          </a:p>
          <a:p>
            <a:endParaRPr lang="en-US" dirty="0"/>
          </a:p>
          <a:p>
            <a:r>
              <a:rPr lang="en-US" dirty="0"/>
              <a:t>McCarthy also created LISP</a:t>
            </a:r>
          </a:p>
          <a:p>
            <a:endParaRPr lang="en-US" dirty="0"/>
          </a:p>
          <a:p>
            <a:r>
              <a:rPr lang="en-US" sz="1200" b="0" i="0" kern="1200" dirty="0">
                <a:solidFill>
                  <a:schemeClr val="tx1"/>
                </a:solidFill>
                <a:effectLst/>
                <a:latin typeface="+mn-lt"/>
                <a:ea typeface="+mn-ea"/>
                <a:cs typeface="+mn-cs"/>
              </a:rPr>
              <a:t>In 1960, when he opined that “computation may someday be organized as a public utility” the underlying concept of </a:t>
            </a:r>
            <a:r>
              <a:rPr lang="en-US" sz="1200" b="0" i="0" u="none" strike="noStrike" kern="1200" dirty="0">
                <a:solidFill>
                  <a:schemeClr val="tx1"/>
                </a:solidFill>
                <a:effectLst/>
                <a:latin typeface="+mn-lt"/>
                <a:ea typeface="+mn-ea"/>
                <a:cs typeface="+mn-cs"/>
                <a:hlinkClick r:id="rId3"/>
              </a:rPr>
              <a:t>cloud computing</a:t>
            </a:r>
            <a:r>
              <a:rPr lang="en-US" sz="1200" b="0" i="0" kern="1200" dirty="0">
                <a:solidFill>
                  <a:schemeClr val="tx1"/>
                </a:solidFill>
                <a:effectLst/>
                <a:latin typeface="+mn-lt"/>
                <a:ea typeface="+mn-ea"/>
                <a:cs typeface="+mn-cs"/>
              </a:rPr>
              <a:t> was stated.</a:t>
            </a:r>
            <a:endParaRPr lang="en-US" dirty="0"/>
          </a:p>
        </p:txBody>
      </p:sp>
      <p:sp>
        <p:nvSpPr>
          <p:cNvPr id="4" name="Slide Number Placeholder 3"/>
          <p:cNvSpPr>
            <a:spLocks noGrp="1"/>
          </p:cNvSpPr>
          <p:nvPr>
            <p:ph type="sldNum" sz="quarter" idx="10"/>
          </p:nvPr>
        </p:nvSpPr>
        <p:spPr/>
        <p:txBody>
          <a:bodyPr/>
          <a:lstStyle/>
          <a:p>
            <a:fld id="{EC08A1F6-1A67-4138-B400-5E696A6620A1}" type="slidenum">
              <a:rPr lang="en-US" smtClean="0"/>
              <a:t>4</a:t>
            </a:fld>
            <a:endParaRPr lang="en-US"/>
          </a:p>
        </p:txBody>
      </p:sp>
    </p:spTree>
    <p:extLst>
      <p:ext uri="{BB962C8B-B14F-4D97-AF65-F5344CB8AC3E}">
        <p14:creationId xmlns:p14="http://schemas.microsoft.com/office/powerpoint/2010/main" val="186939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noStrike" baseline="0" dirty="0"/>
              <a:t>AI is not new. We’ve been in a journey for decades to augment human capabilities in one of those three areas. </a:t>
            </a:r>
          </a:p>
          <a:p>
            <a:pPr marL="171450" indent="-171450">
              <a:buFont typeface="Arial" panose="020B0604020202020204" pitchFamily="34" charset="0"/>
              <a:buChar char="•"/>
            </a:pPr>
            <a:r>
              <a:rPr lang="en-US" strike="noStrike" baseline="0" dirty="0"/>
              <a:t>Think about the first calculators, which could do better than humans even with mechanical options like the Grant calculator in 1877.</a:t>
            </a:r>
          </a:p>
          <a:p>
            <a:pPr marL="171450" indent="-171450">
              <a:buFont typeface="Arial" panose="020B0604020202020204" pitchFamily="34" charset="0"/>
              <a:buChar char="•"/>
            </a:pPr>
            <a:r>
              <a:rPr lang="en-US" strike="noStrike" baseline="0" dirty="0"/>
              <a:t>Electronics then opened a new frontier for AI. Natural experiences like </a:t>
            </a:r>
            <a:r>
              <a:rPr lang="en-US" strike="noStrike" baseline="0" dirty="0" err="1"/>
              <a:t>Voder</a:t>
            </a:r>
            <a:r>
              <a:rPr lang="en-US" strike="noStrike" baseline="0" dirty="0"/>
              <a:t>, a machine able to mimic human voice. Or first attempts on reasoning machines.</a:t>
            </a:r>
          </a:p>
          <a:p>
            <a:pPr marL="171450" indent="-171450">
              <a:buFont typeface="Arial" panose="020B0604020202020204" pitchFamily="34" charset="0"/>
              <a:buChar char="•"/>
            </a:pPr>
            <a:r>
              <a:rPr lang="en-US" strike="noStrike" baseline="0" dirty="0"/>
              <a:t>Then computers, bringing graphical user interfaces, voice recognition or self driving cars as early as 1994.</a:t>
            </a:r>
          </a:p>
          <a:p>
            <a:pPr marL="171450" indent="-171450">
              <a:buFont typeface="Arial" panose="020B0604020202020204" pitchFamily="34" charset="0"/>
              <a:buChar char="•"/>
            </a:pPr>
            <a:r>
              <a:rPr lang="en-US" strike="noStrike" baseline="0" dirty="0"/>
              <a:t>Then why are we talking about AI now? The progress all these decades has been linear, with even some setbacks. However, three things are dramatically changing the speed of innovation:</a:t>
            </a:r>
          </a:p>
          <a:p>
            <a:pPr marL="388712" lvl="1" indent="-171450">
              <a:buFont typeface="Arial" panose="020B0604020202020204" pitchFamily="34" charset="0"/>
              <a:buChar char="•"/>
            </a:pPr>
            <a:r>
              <a:rPr lang="en-US" strike="noStrike" baseline="0" dirty="0"/>
              <a:t>Advances in AI algorithms, in particular deep learning with neural networks.</a:t>
            </a:r>
          </a:p>
          <a:p>
            <a:pPr marL="388712" lvl="1" indent="-171450">
              <a:buFont typeface="Arial" panose="020B0604020202020204" pitchFamily="34" charset="0"/>
              <a:buChar char="•"/>
            </a:pPr>
            <a:r>
              <a:rPr lang="en-US" strike="noStrike" baseline="0" dirty="0"/>
              <a:t>Huge compute power available in the cloud.</a:t>
            </a:r>
          </a:p>
          <a:p>
            <a:pPr marL="388712" lvl="1" indent="-171450">
              <a:buFont typeface="Arial" panose="020B0604020202020204" pitchFamily="34" charset="0"/>
              <a:buChar char="•"/>
            </a:pPr>
            <a:r>
              <a:rPr lang="en-US" strike="noStrike" baseline="0" dirty="0"/>
              <a:t>Big data, able to train these algorithms with huge sets of data.</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Envision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0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12:07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14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Microsoft has been working on machine</a:t>
            </a:r>
            <a:r>
              <a:rPr lang="en-US" baseline="0" dirty="0"/>
              <a:t> learning for over two decades. We formed Microsoft research back in 1991 to tackle the tough problems internally that we’re enabling you to tackle yourselves today.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When we think of learning from experience – past data + human input – a great example is Hotmail. Back in 1997, external email was a relatively new concept. There wasn’t a lot to go on in terms of what email the customer wants and what they do not. With the rise of email, also came spam – and lots of it. Some of those issues were easy – like Nigerian princes we learned pretty quickly don’t give away their fortunes to strangers. But what about “free offer” – maybe that free offer is something the customer always wanted. Maybe it’s something they’d never want. But that’s where the “human input” part comes in as data is being collected – that takes the form of the actual user of the email service saying “yes, this is junk” or “no, I want this” and then the data scientist learning in aggregate and making tweaks to the underlying model in response.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we kept going with that learning – relying on past data and human input to solve problems like the best way home, which search results are most meaningful to the user and one of the toughest ones to tackle with Kinect. Kinect’s past data was all in the lab – we didn’t have a product in market that captured user input and translated that to active game play so we had to make up the variables. But that only takes us so far. The researchers told me that one thing they didn’t consider was people answering the phone while playing. This happens a lot – and Kinect at first was translating this as a wild motion in the game play – essentially crashing people’s cars or any number of unintended consequences. That was the human input we rely on, which allowed us to learn quickly and adjust the underlying model to ensure that answering the phone would not be considered part of the game moving forward.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Skype translator is another huge machine learning problem to solve if you think of all the ways a person who is speaking English can pronounce the same word – tom-A-to or tom-AH-to – that’s the same word in French so Skype has to adjust quickly to ensure all the millions of variables are considered.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But what about using all this learning to </a:t>
            </a:r>
            <a:r>
              <a:rPr lang="en-US" b="1" baseline="0" dirty="0"/>
              <a:t>predict what’s next</a:t>
            </a:r>
            <a:r>
              <a:rPr lang="en-US" baseline="0" dirty="0"/>
              <a:t>? Many of the same algorithms running behind the scenes of our products in market today are available within Azure ML, allowing you to take your own past data and learn from it what will happen in the future for your business.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12:07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362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08A1F6-1A67-4138-B400-5E696A6620A1}" type="slidenum">
              <a:rPr lang="en-US" smtClean="0"/>
              <a:t>7</a:t>
            </a:fld>
            <a:endParaRPr lang="en-US"/>
          </a:p>
        </p:txBody>
      </p:sp>
    </p:spTree>
    <p:extLst>
      <p:ext uri="{BB962C8B-B14F-4D97-AF65-F5344CB8AC3E}">
        <p14:creationId xmlns:p14="http://schemas.microsoft.com/office/powerpoint/2010/main" val="129610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ImageNet dataset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Deep Residual Networks</a:t>
            </a:r>
          </a:p>
          <a:p>
            <a:endParaRPr lang="en-US" dirty="0"/>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takes CNN a step further with “small” but “important” changes in the architecture. If we would like to itemize the advantages of the </a:t>
            </a:r>
            <a:r>
              <a:rPr lang="en-US" sz="1200" b="0" i="0" kern="1200" dirty="0" err="1">
                <a:solidFill>
                  <a:schemeClr val="tx1"/>
                </a:solidFill>
                <a:effectLst/>
                <a:latin typeface="+mn-lt"/>
                <a:ea typeface="+mn-ea"/>
                <a:cs typeface="+mn-cs"/>
              </a:rPr>
              <a:t>ResNet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Resdiual</a:t>
            </a:r>
            <a:r>
              <a:rPr lang="en-US" sz="1200" b="0" i="0" kern="1200" dirty="0">
                <a:solidFill>
                  <a:schemeClr val="tx1"/>
                </a:solidFill>
                <a:effectLst/>
                <a:latin typeface="+mn-lt"/>
                <a:ea typeface="+mn-ea"/>
                <a:cs typeface="+mn-cs"/>
              </a:rPr>
              <a:t> network approach allowed to build a really deep NN reducing the problem that arises vanishing gradient. Similar in a way to LSTM</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22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605">
              <a:spcAft>
                <a:spcPts val="350"/>
              </a:spcAft>
              <a:defRPr/>
            </a:pPr>
            <a:r>
              <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rPr>
              <a:t>Switchboard is a corpus of recorded telephone conversations that the speech research community has used for more than 20 years to benchmark speech recognition systems. The task involves transcribing conversations between strangers discussing topics such as sports and politics.</a:t>
            </a:r>
          </a:p>
          <a:p>
            <a:pPr defTabSz="959605">
              <a:spcAft>
                <a:spcPts val="350"/>
              </a:spcAft>
              <a:defRPr/>
            </a:pPr>
            <a:endPar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59605">
              <a:spcAft>
                <a:spcPts val="350"/>
              </a:spcAft>
              <a:defRPr/>
            </a:pPr>
            <a:r>
              <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rPr>
              <a:t>We reduced our error rate by about 12 percent compared to last year’s accuracy level, using a series of improvements to our neural net-based acoustic and language models. We introduced an additional CNN-BLSTM (convolutional neural network combined with bidirectional long-short-term memory) model for improved acoustic modeling. Additionally, our approach to combine predictions from multiple acoustic models now does so at both the frame/senone and word levels.</a:t>
            </a:r>
          </a:p>
          <a:p>
            <a:pPr defTabSz="959605">
              <a:spcAft>
                <a:spcPts val="350"/>
              </a:spcAft>
              <a:defRPr/>
            </a:pPr>
            <a:endPar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59605">
              <a:spcAft>
                <a:spcPts val="350"/>
              </a:spcAft>
              <a:defRPr/>
            </a:pPr>
            <a:r>
              <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rPr>
              <a:t>Moreover, we strengthened the recognizer’s language model by using the entire history of a dialog session to predict what is likely to come next, effectively allowing the model to adapt to the topic and local context of a conversation.</a:t>
            </a:r>
          </a:p>
          <a:p>
            <a:pPr defTabSz="959605">
              <a:spcAft>
                <a:spcPts val="350"/>
              </a:spcAft>
              <a:defRPr/>
            </a:pPr>
            <a:endPar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59605">
              <a:spcAft>
                <a:spcPts val="350"/>
              </a:spcAft>
              <a:defRPr/>
            </a:pPr>
            <a:r>
              <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rPr>
              <a:t>Our team also has benefited greatly from using the most scalable deep learning software available, Microsoft Cognitive Toolkit 2.1 (CNTK), for exploring model architectures and optimizing the hyper-parameters of our models. Additionally, Microsoft’s investment in cloud compute infrastructure, specifically Azure GPUs, helped to improve the effectiveness and speed by which we could train our models and test new ideas.</a:t>
            </a:r>
          </a:p>
          <a:p>
            <a:pPr defTabSz="959605">
              <a:spcAft>
                <a:spcPts val="350"/>
              </a:spcAft>
              <a:defRPr/>
            </a:pPr>
            <a:endPar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59605">
              <a:spcAft>
                <a:spcPts val="350"/>
              </a:spcAft>
              <a:defRPr/>
            </a:pPr>
            <a:r>
              <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rPr>
              <a:t>Reaching human parity with an accuracy on par with humans has been a research goal for the last 25 years. Microsoft’s willingness to invest in long-term research is now paying dividends for our customers in products and services such as Cortana, Presentation Translator, and Microsoft Cognitive Services. It’s deeply gratifying to our research teams to see our work used by millions of people each day.</a:t>
            </a:r>
          </a:p>
          <a:p>
            <a:pPr defTabSz="959605">
              <a:spcAft>
                <a:spcPts val="350"/>
              </a:spcAft>
              <a:defRPr/>
            </a:pPr>
            <a:endParaRPr lang="en-US" dirty="0">
              <a:gradFill>
                <a:gsLst>
                  <a:gs pos="5439">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2/14/2018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36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B8F1-3A7D-4DA7-ABB3-06F8054458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B7BCE0-E26D-47E8-953F-20081B5FC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00CF47-5B1F-4582-AF69-C4D872B684BC}"/>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E64648D8-8435-4ECE-972F-F05C6DDD9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0A5DE-D5E6-4610-8AA3-F0788B97C8FA}"/>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397108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42FB-7137-4285-AA10-6E4A89BB2E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8E9556-36F3-4EA8-86E9-9885DD88C5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C26E0-888B-419B-B727-5E38D44E0EC1}"/>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A81D9A50-4F93-468C-B134-4217DB770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F0AAC-7FA9-4057-A022-B9E5AEC34AB2}"/>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10026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C61BB-E063-4BD4-908F-97F15E5BFA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B7F4D-6D15-40FB-8FDC-015DF970A9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33EEF-1CD2-413A-99C0-DE9C6F777ECA}"/>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26B73976-614B-46EE-9429-9FBEB8ECA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4E6A5-A974-4824-AD89-C9C28D724B76}"/>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55314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099583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48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716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0CD9-E441-4134-9C7F-74533646C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AE7511-6282-4454-9B85-3DB4E15DDB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58ADD-C257-48FE-86A3-C969E5A58A9C}"/>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822615B2-C453-4A9E-BC39-86322BD0D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310BD2-27EE-48CB-85D9-D7B5DADC54E9}"/>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279972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335C-BCFC-4D27-A822-73D019865D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A1CECF-509D-45E5-AA66-D986EEF6E6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8E56F0-C2D4-49A8-AAC7-22F073FC9FC6}"/>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53F16AEA-7195-4A8E-B9C0-9C85F8B73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F9BBE-AF75-4352-A473-AE6312A4FB91}"/>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492552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850A-4F2A-406E-AE3A-961A6A600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60DDC-9CB8-4D7C-82ED-F41EA504BE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C7102A-8EF7-4CF5-8955-240D02DD69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1B158A-5D04-4F7A-B79C-035FA932A714}"/>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6" name="Footer Placeholder 5">
            <a:extLst>
              <a:ext uri="{FF2B5EF4-FFF2-40B4-BE49-F238E27FC236}">
                <a16:creationId xmlns:a16="http://schemas.microsoft.com/office/drawing/2014/main" id="{CBF85CE3-0BCE-4733-BAC6-A66FBDCCE4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A49E9-2031-4042-BC12-FB383B41C181}"/>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57938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AF82-41FD-4CCC-8C69-F8B070F8CF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F108C7-D9F9-4C24-B84B-7CF4C95CEA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8F35EA-BA82-4F82-A86E-0D3FD64B2DE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7807C-BCD4-4F30-8E82-A4D8CD46E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211CEA-F4BE-4A72-B16E-B2BC4105BA2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E4033-EF8E-4AD9-BC4D-AB4F614191E4}"/>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8" name="Footer Placeholder 7">
            <a:extLst>
              <a:ext uri="{FF2B5EF4-FFF2-40B4-BE49-F238E27FC236}">
                <a16:creationId xmlns:a16="http://schemas.microsoft.com/office/drawing/2014/main" id="{455228B8-C33E-4363-892E-93429EF132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E2A6F-1921-4582-8D25-437EBAC85EB3}"/>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110397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3A64-DD66-4C68-9C81-6DDAC46E35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24F48-0371-4F1A-A34E-36253DC2397B}"/>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4" name="Footer Placeholder 3">
            <a:extLst>
              <a:ext uri="{FF2B5EF4-FFF2-40B4-BE49-F238E27FC236}">
                <a16:creationId xmlns:a16="http://schemas.microsoft.com/office/drawing/2014/main" id="{15E552C2-691F-4553-B342-EDC60CE283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C51B4A-9FC6-4089-9D99-395FB7786704}"/>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3646076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4B0A6A-0775-4C12-B4AB-B8E5E8015048}"/>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3" name="Footer Placeholder 2">
            <a:extLst>
              <a:ext uri="{FF2B5EF4-FFF2-40B4-BE49-F238E27FC236}">
                <a16:creationId xmlns:a16="http://schemas.microsoft.com/office/drawing/2014/main" id="{1EC647B0-CD19-4913-BBB2-5570571F65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59EF3-5BEA-4926-8967-809C5812778B}"/>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117770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4E93-A263-4CFD-8637-15AB4F7EF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7B0A50-FF3E-4317-8BDE-A53EF516C0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9BBEDB-A164-493A-AFD1-5387DD92A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69AB2D-1B59-41C6-942D-DCC16CFE7652}"/>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6" name="Footer Placeholder 5">
            <a:extLst>
              <a:ext uri="{FF2B5EF4-FFF2-40B4-BE49-F238E27FC236}">
                <a16:creationId xmlns:a16="http://schemas.microsoft.com/office/drawing/2014/main" id="{F20BC2BE-22D8-45B4-A254-73319F200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63D625-693E-4621-A157-6A1466700FF6}"/>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358884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4317-17AE-4D05-9277-9FE855A57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14DA2-8217-42CE-909B-DADBD6B18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526EB6-55A6-46B2-9F58-C8FB6BC5D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31B6A4-195F-45B3-B2DF-4C49E9DEFCFA}"/>
              </a:ext>
            </a:extLst>
          </p:cNvPr>
          <p:cNvSpPr>
            <a:spLocks noGrp="1"/>
          </p:cNvSpPr>
          <p:nvPr>
            <p:ph type="dt" sz="half" idx="10"/>
          </p:nvPr>
        </p:nvSpPr>
        <p:spPr/>
        <p:txBody>
          <a:bodyPr/>
          <a:lstStyle/>
          <a:p>
            <a:fld id="{EC745856-BA89-4E1C-AB5F-1F2D5581886D}" type="datetimeFigureOut">
              <a:rPr lang="en-US" smtClean="0"/>
              <a:t>2/14/2018</a:t>
            </a:fld>
            <a:endParaRPr lang="en-US"/>
          </a:p>
        </p:txBody>
      </p:sp>
      <p:sp>
        <p:nvSpPr>
          <p:cNvPr id="6" name="Footer Placeholder 5">
            <a:extLst>
              <a:ext uri="{FF2B5EF4-FFF2-40B4-BE49-F238E27FC236}">
                <a16:creationId xmlns:a16="http://schemas.microsoft.com/office/drawing/2014/main" id="{2154D9B1-2BA4-47DB-86F8-0F9EA1F57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4F05CE-B517-4D17-8F6D-A505297B04AC}"/>
              </a:ext>
            </a:extLst>
          </p:cNvPr>
          <p:cNvSpPr>
            <a:spLocks noGrp="1"/>
          </p:cNvSpPr>
          <p:nvPr>
            <p:ph type="sldNum" sz="quarter" idx="12"/>
          </p:nvPr>
        </p:nvSpPr>
        <p:spPr/>
        <p:txBody>
          <a:bodyPr/>
          <a:lstStyle/>
          <a:p>
            <a:fld id="{B83FFC2A-922F-4CD3-BCFF-102EA6B28523}" type="slidenum">
              <a:rPr lang="en-US" smtClean="0"/>
              <a:t>‹#›</a:t>
            </a:fld>
            <a:endParaRPr lang="en-US"/>
          </a:p>
        </p:txBody>
      </p:sp>
    </p:spTree>
    <p:extLst>
      <p:ext uri="{BB962C8B-B14F-4D97-AF65-F5344CB8AC3E}">
        <p14:creationId xmlns:p14="http://schemas.microsoft.com/office/powerpoint/2010/main" val="1609031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E24E0-3850-4F69-AD31-745A64913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461F67-F19F-4912-B0D8-945E1D528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9768F-D3C9-485F-9D2C-2BE964B82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45856-BA89-4E1C-AB5F-1F2D5581886D}" type="datetimeFigureOut">
              <a:rPr lang="en-US" smtClean="0"/>
              <a:t>2/14/2018</a:t>
            </a:fld>
            <a:endParaRPr lang="en-US"/>
          </a:p>
        </p:txBody>
      </p:sp>
      <p:sp>
        <p:nvSpPr>
          <p:cNvPr id="5" name="Footer Placeholder 4">
            <a:extLst>
              <a:ext uri="{FF2B5EF4-FFF2-40B4-BE49-F238E27FC236}">
                <a16:creationId xmlns:a16="http://schemas.microsoft.com/office/drawing/2014/main" id="{353ECEF9-A8BB-4110-B768-28B099958A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C05255-6B77-4EC3-8EF1-CBB59399F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FFC2A-922F-4CD3-BCFF-102EA6B28523}" type="slidenum">
              <a:rPr lang="en-US" smtClean="0"/>
              <a:t>‹#›</a:t>
            </a:fld>
            <a:endParaRPr lang="en-US"/>
          </a:p>
        </p:txBody>
      </p:sp>
    </p:spTree>
    <p:extLst>
      <p:ext uri="{BB962C8B-B14F-4D97-AF65-F5344CB8AC3E}">
        <p14:creationId xmlns:p14="http://schemas.microsoft.com/office/powerpoint/2010/main" val="204396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18" Type="http://schemas.microsoft.com/office/2007/relationships/hdphoto" Target="../media/hdphoto8.wdp"/><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5.wdp"/><Relationship Id="rId17" Type="http://schemas.openxmlformats.org/officeDocument/2006/relationships/image" Target="../media/image42.png"/><Relationship Id="rId2" Type="http://schemas.openxmlformats.org/officeDocument/2006/relationships/notesSlide" Target="../notesSlides/notesSlide35.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1.png"/><Relationship Id="rId10" Type="http://schemas.microsoft.com/office/2007/relationships/hdphoto" Target="../media/hdphoto4.wdp"/><Relationship Id="rId19"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38.png"/><Relationship Id="rId14" Type="http://schemas.microsoft.com/office/2007/relationships/hdphoto" Target="../media/hdphoto6.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6" name="TextBox 65"/>
          <p:cNvSpPr txBox="1"/>
          <p:nvPr/>
        </p:nvSpPr>
        <p:spPr>
          <a:xfrm>
            <a:off x="1596216" y="2383171"/>
            <a:ext cx="8991037" cy="899055"/>
          </a:xfrm>
          <a:prstGeom prst="rect">
            <a:avLst/>
          </a:prstGeom>
          <a:noFill/>
        </p:spPr>
        <p:txBody>
          <a:bodyPr wrap="none" lIns="179285" tIns="143428" rIns="179285" bIns="143428" rtlCol="0">
            <a:spAutoFit/>
          </a:bodyPr>
          <a:lstStyle/>
          <a:p>
            <a:pPr marL="0" marR="0" lvl="0" indent="0" algn="ctr" defTabSz="896386" rtl="0" eaLnBrk="1" fontAlgn="base" latinLnBrk="0" hangingPunct="1">
              <a:lnSpc>
                <a:spcPct val="90000"/>
              </a:lnSpc>
              <a:spcBef>
                <a:spcPct val="0"/>
              </a:spcBef>
              <a:spcAft>
                <a:spcPts val="0"/>
              </a:spcAft>
              <a:buClrTx/>
              <a:buSzTx/>
              <a:buFontTx/>
              <a:buNone/>
              <a:tabLst/>
              <a:defRPr/>
            </a:pPr>
            <a:r>
              <a:rPr lang="en-US" sz="4400" kern="0" dirty="0">
                <a:ln w="3175">
                  <a:noFill/>
                </a:ln>
                <a:solidFill>
                  <a:srgbClr val="0072C6">
                    <a:lumMod val="60000"/>
                    <a:lumOff val="40000"/>
                  </a:srgbClr>
                </a:solidFill>
                <a:latin typeface="Segoe UI" panose="020B0502040204020203" pitchFamily="34" charset="0"/>
                <a:cs typeface="Segoe UI" panose="020B0502040204020203" pitchFamily="34" charset="0"/>
              </a:rPr>
              <a:t>How Microsoft is </a:t>
            </a:r>
            <a:r>
              <a:rPr kumimoji="0" lang="en-US" sz="4400" b="0" i="0" u="none" strike="noStrike" kern="0" cap="none" spc="0" normalizeH="0" baseline="0" noProof="0" dirty="0">
                <a:ln w="3175">
                  <a:noFill/>
                </a:ln>
                <a:solidFill>
                  <a:srgbClr val="0072C6">
                    <a:lumMod val="60000"/>
                    <a:lumOff val="40000"/>
                  </a:srgbClr>
                </a:solidFill>
                <a:effectLst/>
                <a:uLnTx/>
                <a:uFillTx/>
                <a:latin typeface="Segoe UI" panose="020B0502040204020203" pitchFamily="34" charset="0"/>
                <a:ea typeface="+mn-ea"/>
                <a:cs typeface="Segoe UI" panose="020B0502040204020203" pitchFamily="34" charset="0"/>
              </a:rPr>
              <a:t>Democratizing AI</a:t>
            </a:r>
            <a:endParaRPr kumimoji="0" lang="en-US" sz="2800" b="0" i="0" u="none" strike="noStrike" kern="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873207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1D0AF59-99C3-4251-AB9A-C966C6AD44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0">
            <a:extLst>
              <a:ext uri="{FF2B5EF4-FFF2-40B4-BE49-F238E27FC236}">
                <a16:creationId xmlns:a16="http://schemas.microsoft.com/office/drawing/2014/main" id="{1855405F-37A2-4869-9154-F8BE3BECE6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044517-B36D-4EEB-A558-0C7BE55F4782}"/>
              </a:ext>
            </a:extLst>
          </p:cNvPr>
          <p:cNvPicPr>
            <a:picLocks noChangeAspect="1"/>
          </p:cNvPicPr>
          <p:nvPr/>
        </p:nvPicPr>
        <p:blipFill>
          <a:blip r:embed="rId3"/>
          <a:stretch>
            <a:fillRect/>
          </a:stretch>
        </p:blipFill>
        <p:spPr>
          <a:xfrm>
            <a:off x="3018063" y="643467"/>
            <a:ext cx="6155874" cy="5571066"/>
          </a:xfrm>
          <a:prstGeom prst="rect">
            <a:avLst/>
          </a:prstGeom>
        </p:spPr>
      </p:pic>
    </p:spTree>
    <p:extLst>
      <p:ext uri="{BB962C8B-B14F-4D97-AF65-F5344CB8AC3E}">
        <p14:creationId xmlns:p14="http://schemas.microsoft.com/office/powerpoint/2010/main" val="5980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EB8F4B-CFB9-4A08-B947-C091E558741F}"/>
              </a:ext>
            </a:extLst>
          </p:cNvPr>
          <p:cNvSpPr/>
          <p:nvPr/>
        </p:nvSpPr>
        <p:spPr>
          <a:xfrm>
            <a:off x="1665026" y="252484"/>
            <a:ext cx="930095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00B0F0"/>
                </a:solidFill>
                <a:effectLst/>
                <a:uLnTx/>
                <a:uFillTx/>
                <a:latin typeface="Segoe UI"/>
                <a:ea typeface="+mn-ea"/>
                <a:cs typeface="+mn-cs"/>
              </a:rPr>
              <a:t>Tesla later approached Morgan to ask for more funds to build a more powerful transmitter. When asked where all the money had gone, Tesla responded by saying that he was affected by the Panic of 1901, which he (Morgan) had caused. Morgan was shocked by the reminder of his part in the stock market crash and by Tesla’s breach of contract by asking for more funds. </a:t>
            </a:r>
          </a:p>
        </p:txBody>
      </p:sp>
    </p:spTree>
    <p:extLst>
      <p:ext uri="{BB962C8B-B14F-4D97-AF65-F5344CB8AC3E}">
        <p14:creationId xmlns:p14="http://schemas.microsoft.com/office/powerpoint/2010/main" val="3701497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EB8F4B-CFB9-4A08-B947-C091E558741F}"/>
              </a:ext>
            </a:extLst>
          </p:cNvPr>
          <p:cNvSpPr/>
          <p:nvPr/>
        </p:nvSpPr>
        <p:spPr>
          <a:xfrm>
            <a:off x="1665026" y="252484"/>
            <a:ext cx="930095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00B0F0"/>
                </a:solidFill>
                <a:effectLst/>
                <a:uLnTx/>
                <a:uFillTx/>
                <a:latin typeface="Segoe UI"/>
                <a:ea typeface="+mn-ea"/>
                <a:cs typeface="+mn-cs"/>
              </a:rPr>
              <a:t>Tesla later approached Morgan to ask for more funds to build a more powerful transmitter. When asked where all the money had gone, Tesla responded by saying that he was affected by the Panic of 1901, which he (Morgan) had caused. Morgan was shocked by the reminder of his part in the stock market crash and by Tesla’s breach of contract by asking for more funds. </a:t>
            </a:r>
          </a:p>
        </p:txBody>
      </p:sp>
      <p:sp>
        <p:nvSpPr>
          <p:cNvPr id="9" name="Rectangle 8">
            <a:extLst>
              <a:ext uri="{FF2B5EF4-FFF2-40B4-BE49-F238E27FC236}">
                <a16:creationId xmlns:a16="http://schemas.microsoft.com/office/drawing/2014/main" id="{12DA3027-AC35-47E8-AD3D-09C5DE4D90E9}"/>
              </a:ext>
            </a:extLst>
          </p:cNvPr>
          <p:cNvSpPr/>
          <p:nvPr/>
        </p:nvSpPr>
        <p:spPr>
          <a:xfrm>
            <a:off x="4401402" y="5152999"/>
            <a:ext cx="8065828"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Segoe UI"/>
                <a:ea typeface="+mn-ea"/>
                <a:cs typeface="+mn-cs"/>
              </a:rPr>
              <a:t>On what did Tesla blame for the loss of</a:t>
            </a:r>
            <a:br>
              <a:rPr kumimoji="0" lang="en-US" sz="3200" b="0" i="0" u="none" strike="noStrike" kern="1200" cap="none" spc="0" normalizeH="0" baseline="0" noProof="0" dirty="0">
                <a:ln>
                  <a:noFill/>
                </a:ln>
                <a:solidFill>
                  <a:srgbClr val="00B0F0"/>
                </a:solidFill>
                <a:effectLst/>
                <a:uLnTx/>
                <a:uFillTx/>
                <a:latin typeface="Segoe UI"/>
                <a:ea typeface="+mn-ea"/>
                <a:cs typeface="+mn-cs"/>
              </a:rPr>
            </a:br>
            <a:r>
              <a:rPr kumimoji="0" lang="en-US" sz="3200" b="0" i="0" u="none" strike="noStrike" kern="1200" cap="none" spc="0" normalizeH="0" baseline="0" noProof="0" dirty="0">
                <a:ln>
                  <a:noFill/>
                </a:ln>
                <a:solidFill>
                  <a:srgbClr val="00B0F0"/>
                </a:solidFill>
                <a:effectLst/>
                <a:uLnTx/>
                <a:uFillTx/>
                <a:latin typeface="Segoe UI"/>
                <a:ea typeface="+mn-ea"/>
                <a:cs typeface="+mn-cs"/>
              </a:rPr>
              <a:t>the initial money?</a:t>
            </a:r>
          </a:p>
        </p:txBody>
      </p:sp>
    </p:spTree>
    <p:extLst>
      <p:ext uri="{BB962C8B-B14F-4D97-AF65-F5344CB8AC3E}">
        <p14:creationId xmlns:p14="http://schemas.microsoft.com/office/powerpoint/2010/main" val="4156320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EB8F4B-CFB9-4A08-B947-C091E558741F}"/>
              </a:ext>
            </a:extLst>
          </p:cNvPr>
          <p:cNvSpPr/>
          <p:nvPr/>
        </p:nvSpPr>
        <p:spPr>
          <a:xfrm>
            <a:off x="1665026" y="252484"/>
            <a:ext cx="9300950"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00B0F0"/>
                </a:solidFill>
                <a:effectLst/>
                <a:uLnTx/>
                <a:uFillTx/>
                <a:latin typeface="Segoe UI"/>
                <a:ea typeface="+mn-ea"/>
                <a:cs typeface="+mn-cs"/>
              </a:rPr>
              <a:t>Tesla later approached Morgan to ask for more funds to build a more powerful transmitter. When asked where all the money had gone, Tesla responded by saying that he was affected by </a:t>
            </a:r>
            <a:r>
              <a:rPr kumimoji="0" lang="en-US" sz="3200" b="1" i="1" u="none" strike="noStrike" kern="1200" cap="none" spc="0" normalizeH="0" baseline="0" noProof="0" dirty="0">
                <a:ln>
                  <a:noFill/>
                </a:ln>
                <a:solidFill>
                  <a:srgbClr val="FF0000"/>
                </a:solidFill>
                <a:effectLst/>
                <a:uLnTx/>
                <a:uFillTx/>
                <a:latin typeface="Segoe UI"/>
                <a:ea typeface="+mn-ea"/>
                <a:cs typeface="+mn-cs"/>
              </a:rPr>
              <a:t>the Panic of 1901</a:t>
            </a:r>
            <a:r>
              <a:rPr kumimoji="0" lang="en-US" sz="3200" b="0" i="1" u="none" strike="noStrike" kern="1200" cap="none" spc="0" normalizeH="0" baseline="0" noProof="0" dirty="0">
                <a:ln>
                  <a:noFill/>
                </a:ln>
                <a:solidFill>
                  <a:srgbClr val="00B0F0"/>
                </a:solidFill>
                <a:effectLst/>
                <a:uLnTx/>
                <a:uFillTx/>
                <a:latin typeface="Segoe UI"/>
                <a:ea typeface="+mn-ea"/>
                <a:cs typeface="+mn-cs"/>
              </a:rPr>
              <a:t>, which he (Morgan) had caused. Morgan was shocked by the reminder of his part in the stock market crash and by Tesla’s breach of contract by asking for more funds. </a:t>
            </a:r>
          </a:p>
        </p:txBody>
      </p:sp>
      <p:sp>
        <p:nvSpPr>
          <p:cNvPr id="9" name="Rectangle 8">
            <a:extLst>
              <a:ext uri="{FF2B5EF4-FFF2-40B4-BE49-F238E27FC236}">
                <a16:creationId xmlns:a16="http://schemas.microsoft.com/office/drawing/2014/main" id="{12DA3027-AC35-47E8-AD3D-09C5DE4D90E9}"/>
              </a:ext>
            </a:extLst>
          </p:cNvPr>
          <p:cNvSpPr/>
          <p:nvPr/>
        </p:nvSpPr>
        <p:spPr>
          <a:xfrm>
            <a:off x="4401402" y="5152999"/>
            <a:ext cx="8065828"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Segoe UI"/>
                <a:ea typeface="+mn-ea"/>
                <a:cs typeface="+mn-cs"/>
              </a:rPr>
              <a:t>On what did Tesla blame for the loss of</a:t>
            </a:r>
            <a:br>
              <a:rPr kumimoji="0" lang="en-US" sz="3200" b="0" i="0" u="none" strike="noStrike" kern="1200" cap="none" spc="0" normalizeH="0" baseline="0" noProof="0" dirty="0">
                <a:ln>
                  <a:noFill/>
                </a:ln>
                <a:solidFill>
                  <a:srgbClr val="00B0F0"/>
                </a:solidFill>
                <a:effectLst/>
                <a:uLnTx/>
                <a:uFillTx/>
                <a:latin typeface="Segoe UI"/>
                <a:ea typeface="+mn-ea"/>
                <a:cs typeface="+mn-cs"/>
              </a:rPr>
            </a:br>
            <a:r>
              <a:rPr kumimoji="0" lang="en-US" sz="3200" b="0" i="0" u="none" strike="noStrike" kern="1200" cap="none" spc="0" normalizeH="0" baseline="0" noProof="0" dirty="0">
                <a:ln>
                  <a:noFill/>
                </a:ln>
                <a:solidFill>
                  <a:srgbClr val="00B0F0"/>
                </a:solidFill>
                <a:effectLst/>
                <a:uLnTx/>
                <a:uFillTx/>
                <a:latin typeface="Segoe UI"/>
                <a:ea typeface="+mn-ea"/>
                <a:cs typeface="+mn-cs"/>
              </a:rPr>
              <a:t>the initial money?</a:t>
            </a:r>
          </a:p>
        </p:txBody>
      </p:sp>
    </p:spTree>
    <p:extLst>
      <p:ext uri="{BB962C8B-B14F-4D97-AF65-F5344CB8AC3E}">
        <p14:creationId xmlns:p14="http://schemas.microsoft.com/office/powerpoint/2010/main" val="2994397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nvPr>
        </p:nvGraphicFramePr>
        <p:xfrm>
          <a:off x="344616" y="151850"/>
          <a:ext cx="11151226" cy="6032389"/>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A7DBDB9A-1CA2-4385-889C-3D31766AB2F9}"/>
              </a:ext>
            </a:extLst>
          </p:cNvPr>
          <p:cNvCxnSpPr/>
          <p:nvPr/>
        </p:nvCxnSpPr>
        <p:spPr>
          <a:xfrm>
            <a:off x="656421" y="1243661"/>
            <a:ext cx="10424160" cy="0"/>
          </a:xfrm>
          <a:prstGeom prst="line">
            <a:avLst/>
          </a:prstGeom>
          <a:ln w="19050">
            <a:solidFill>
              <a:srgbClr val="002060"/>
            </a:solidFill>
            <a:prstDash val="solid"/>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555028" y="1314368"/>
            <a:ext cx="3248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2060"/>
                </a:solidFill>
                <a:effectLst/>
                <a:uLnTx/>
                <a:uFillTx/>
                <a:latin typeface="Calibri" panose="020F0502020204030204"/>
                <a:ea typeface="等线" panose="02010600030101010101" pitchFamily="2" charset="-122"/>
                <a:cs typeface="+mn-cs"/>
              </a:rPr>
              <a:t>Human EM Performance: 82.304</a:t>
            </a:r>
            <a:endPar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22026C3-EA19-462E-A910-8D93B85286F8}"/>
              </a:ext>
            </a:extLst>
          </p:cNvPr>
          <p:cNvSpPr txBox="1"/>
          <p:nvPr/>
        </p:nvSpPr>
        <p:spPr>
          <a:xfrm>
            <a:off x="1256730" y="6184239"/>
            <a:ext cx="93269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Best System EM Scores on the SQuAD Machine Reading Comprehension Dataset since Dec. 2016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B4D701F-52D5-4326-A344-C4CA2E032C6F}"/>
              </a:ext>
            </a:extLst>
          </p:cNvPr>
          <p:cNvSpPr/>
          <p:nvPr/>
        </p:nvSpPr>
        <p:spPr>
          <a:xfrm>
            <a:off x="8549263" y="787522"/>
            <a:ext cx="1371600" cy="4978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ounded Rectangular Callout 3"/>
          <p:cNvSpPr/>
          <p:nvPr/>
        </p:nvSpPr>
        <p:spPr>
          <a:xfrm>
            <a:off x="7341730" y="2727880"/>
            <a:ext cx="2078182" cy="622727"/>
          </a:xfrm>
          <a:prstGeom prst="wedgeRoundRectCallout">
            <a:avLst>
              <a:gd name="adj1" fmla="val 59876"/>
              <a:gd name="adj2" fmla="val 95433"/>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Surpass Human EM [2018.1.3]</a:t>
            </a:r>
          </a:p>
        </p:txBody>
      </p:sp>
      <p:sp>
        <p:nvSpPr>
          <p:cNvPr id="5" name="TextBox 4">
            <a:extLst>
              <a:ext uri="{FF2B5EF4-FFF2-40B4-BE49-F238E27FC236}">
                <a16:creationId xmlns:a16="http://schemas.microsoft.com/office/drawing/2014/main" id="{CB0D9AB6-FBF2-42EF-8D9D-9256C3C8C4FF}"/>
              </a:ext>
            </a:extLst>
          </p:cNvPr>
          <p:cNvSpPr txBox="1"/>
          <p:nvPr/>
        </p:nvSpPr>
        <p:spPr>
          <a:xfrm>
            <a:off x="271981" y="162854"/>
            <a:ext cx="83499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R-NET (MSRA) is the first to surpass human EM (Exact Match) on the SQuAD Machine Reading Comprehension Challenge</a:t>
            </a:r>
          </a:p>
        </p:txBody>
      </p:sp>
    </p:spTree>
    <p:extLst>
      <p:ext uri="{BB962C8B-B14F-4D97-AF65-F5344CB8AC3E}">
        <p14:creationId xmlns:p14="http://schemas.microsoft.com/office/powerpoint/2010/main" val="296006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1E155-A540-484A-8A01-0561549ACB19}"/>
              </a:ext>
            </a:extLst>
          </p:cNvPr>
          <p:cNvSpPr>
            <a:spLocks noGrp="1"/>
          </p:cNvSpPr>
          <p:nvPr>
            <p:ph type="ctrTitle"/>
          </p:nvPr>
        </p:nvSpPr>
        <p:spPr/>
        <p:txBody>
          <a:bodyPr/>
          <a:lstStyle/>
          <a:p>
            <a:r>
              <a:rPr lang="en-US" dirty="0">
                <a:solidFill>
                  <a:srgbClr val="00B0F0"/>
                </a:solidFill>
              </a:rPr>
              <a:t>Customer Stories</a:t>
            </a:r>
          </a:p>
        </p:txBody>
      </p:sp>
    </p:spTree>
    <p:extLst>
      <p:ext uri="{BB962C8B-B14F-4D97-AF65-F5344CB8AC3E}">
        <p14:creationId xmlns:p14="http://schemas.microsoft.com/office/powerpoint/2010/main" val="1323587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9" name="Rectangle: Top Corners Rounded 70">
            <a:extLst>
              <a:ext uri="{FF2B5EF4-FFF2-40B4-BE49-F238E27FC236}">
                <a16:creationId xmlns:a16="http://schemas.microsoft.com/office/drawing/2014/main" id="{76E6212F-EB21-4328-8386-832840CB43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0" name="Rectangle: Top Corners Rounded 72">
            <a:extLst>
              <a:ext uri="{FF2B5EF4-FFF2-40B4-BE49-F238E27FC236}">
                <a16:creationId xmlns:a16="http://schemas.microsoft.com/office/drawing/2014/main" id="{9E74304E-CF2D-41E1-92CF-7FC508311B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4717401F-8127-4697-8085-3D6C69B5D25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Story logo">
            <a:extLst>
              <a:ext uri="{FF2B5EF4-FFF2-40B4-BE49-F238E27FC236}">
                <a16:creationId xmlns:a16="http://schemas.microsoft.com/office/drawing/2014/main" id="{937FBC47-A860-4B9F-8547-56AD0380B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767" y="529188"/>
            <a:ext cx="6542117" cy="564257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489E39B0-226F-4BA3-8692-585E3364969B}"/>
              </a:ext>
            </a:extLst>
          </p:cNvPr>
          <p:cNvSpPr>
            <a:spLocks noGrp="1"/>
          </p:cNvSpPr>
          <p:nvPr>
            <p:ph type="ctrTitle"/>
          </p:nvPr>
        </p:nvSpPr>
        <p:spPr>
          <a:xfrm>
            <a:off x="332315" y="1122363"/>
            <a:ext cx="3971220" cy="3249386"/>
          </a:xfrm>
        </p:spPr>
        <p:txBody>
          <a:bodyPr anchor="ctr">
            <a:normAutofit/>
          </a:bodyPr>
          <a:lstStyle/>
          <a:p>
            <a:pPr algn="l"/>
            <a:r>
              <a:rPr lang="en-US" sz="4200" b="0" i="0">
                <a:solidFill>
                  <a:schemeClr val="bg1"/>
                </a:solidFill>
                <a:effectLst/>
                <a:latin typeface="SegoeUI"/>
              </a:rPr>
              <a:t>Paving the way for a new form of customer interaction with AI</a:t>
            </a:r>
            <a:endParaRPr lang="en-US" sz="4200">
              <a:solidFill>
                <a:schemeClr val="bg1"/>
              </a:solidFill>
            </a:endParaRPr>
          </a:p>
        </p:txBody>
      </p:sp>
    </p:spTree>
    <p:extLst>
      <p:ext uri="{BB962C8B-B14F-4D97-AF65-F5344CB8AC3E}">
        <p14:creationId xmlns:p14="http://schemas.microsoft.com/office/powerpoint/2010/main" val="184697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4" name="Rectangle 74">
            <a:extLst>
              <a:ext uri="{FF2B5EF4-FFF2-40B4-BE49-F238E27FC236}">
                <a16:creationId xmlns:a16="http://schemas.microsoft.com/office/drawing/2014/main" id="{72257994-BD97-4691-8B89-198A6D2BABD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ory logo">
            <a:extLst>
              <a:ext uri="{FF2B5EF4-FFF2-40B4-BE49-F238E27FC236}">
                <a16:creationId xmlns:a16="http://schemas.microsoft.com/office/drawing/2014/main" id="{8634A8F6-E607-47AE-8B06-251B1EF6B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63714" y="468977"/>
            <a:ext cx="8089293" cy="35390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1027CAF-7B75-41B0-9299-4045CF1B1793}"/>
              </a:ext>
            </a:extLst>
          </p:cNvPr>
          <p:cNvSpPr>
            <a:spLocks noGrp="1"/>
          </p:cNvSpPr>
          <p:nvPr>
            <p:ph type="title"/>
          </p:nvPr>
        </p:nvSpPr>
        <p:spPr>
          <a:xfrm>
            <a:off x="1558977" y="3717838"/>
            <a:ext cx="9752351" cy="2401341"/>
          </a:xfrm>
          <a:solidFill>
            <a:srgbClr val="FFFFFF"/>
          </a:solidFill>
          <a:ln w="38100">
            <a:solidFill>
              <a:srgbClr val="404040"/>
            </a:solidFill>
            <a:miter lim="800000"/>
          </a:ln>
        </p:spPr>
        <p:txBody>
          <a:bodyPr vert="horz" lIns="91440" tIns="45720" rIns="91440" bIns="45720" rtlCol="0" anchor="ctr">
            <a:noAutofit/>
          </a:bodyPr>
          <a:lstStyle/>
          <a:p>
            <a:pPr algn="ctr"/>
            <a:r>
              <a:rPr lang="en-US" sz="2800" kern="1200" dirty="0">
                <a:solidFill>
                  <a:srgbClr val="404040"/>
                </a:solidFill>
                <a:latin typeface="+mj-lt"/>
                <a:ea typeface="+mj-ea"/>
                <a:cs typeface="+mj-cs"/>
              </a:rPr>
              <a:t>We are using Azure Machine Learning to surface more content for readers who are interested in learning more about a story. And we are earning business value from videos that would otherwise go unwatched.</a:t>
            </a:r>
            <a:br>
              <a:rPr lang="en-US" sz="2800" kern="1200" dirty="0">
                <a:solidFill>
                  <a:srgbClr val="404040"/>
                </a:solidFill>
                <a:latin typeface="+mj-lt"/>
                <a:ea typeface="+mj-ea"/>
                <a:cs typeface="+mj-cs"/>
              </a:rPr>
            </a:br>
            <a:r>
              <a:rPr lang="en-US" sz="2800" i="1" kern="1200" dirty="0">
                <a:solidFill>
                  <a:srgbClr val="404040"/>
                </a:solidFill>
                <a:latin typeface="+mj-lt"/>
                <a:ea typeface="+mj-ea"/>
                <a:cs typeface="+mj-cs"/>
              </a:rPr>
              <a:t>-- Isaac Showman, Managing Director</a:t>
            </a:r>
          </a:p>
        </p:txBody>
      </p:sp>
    </p:spTree>
    <p:extLst>
      <p:ext uri="{BB962C8B-B14F-4D97-AF65-F5344CB8AC3E}">
        <p14:creationId xmlns:p14="http://schemas.microsoft.com/office/powerpoint/2010/main" val="21677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22" name="Picture 2" descr="https://ms-f1-sites-01-cdn.azureedge.net/docs/stories/renault-sport-formula-one-team-discrete-manufacturing/resources/52c82f04-bd75-4421-947b-1ac50d45f67a/85ec58399f95491e816c5d4342fb4398">
            <a:extLst>
              <a:ext uri="{FF2B5EF4-FFF2-40B4-BE49-F238E27FC236}">
                <a16:creationId xmlns:a16="http://schemas.microsoft.com/office/drawing/2014/main" id="{AD095C1B-8496-4BF9-A3A2-8B8BE6DDF04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20C53E-E1FA-4047-B137-E58F2FA34119}"/>
              </a:ext>
            </a:extLst>
          </p:cNvPr>
          <p:cNvSpPr>
            <a:spLocks noGrp="1"/>
          </p:cNvSpPr>
          <p:nvPr>
            <p:ph type="ctrTitle"/>
          </p:nvPr>
        </p:nvSpPr>
        <p:spPr/>
        <p:txBody>
          <a:bodyPr vert="horz" lIns="91440" tIns="45720" rIns="91440" bIns="45720" rtlCol="0" anchor="b">
            <a:normAutofit/>
          </a:bodyPr>
          <a:lstStyle/>
          <a:p>
            <a:pPr algn="ctr"/>
            <a:r>
              <a:rPr lang="en-US" sz="6000" dirty="0">
                <a:solidFill>
                  <a:srgbClr val="FFFFFF"/>
                </a:solidFill>
              </a:rPr>
              <a:t>Renault Sport F1 Team</a:t>
            </a:r>
          </a:p>
        </p:txBody>
      </p:sp>
    </p:spTree>
    <p:extLst>
      <p:ext uri="{BB962C8B-B14F-4D97-AF65-F5344CB8AC3E}">
        <p14:creationId xmlns:p14="http://schemas.microsoft.com/office/powerpoint/2010/main" val="363634857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6" name="Picture 4" descr="https://msdnshared.blob.core.windows.net/media/2016/10/eSmart-Systems.png">
            <a:extLst>
              <a:ext uri="{FF2B5EF4-FFF2-40B4-BE49-F238E27FC236}">
                <a16:creationId xmlns:a16="http://schemas.microsoft.com/office/drawing/2014/main" id="{01340472-7D16-4FD3-B369-DF532DAA32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9"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79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E1E3-AAF2-4046-B4AA-34B0E454A5FC}"/>
              </a:ext>
            </a:extLst>
          </p:cNvPr>
          <p:cNvSpPr>
            <a:spLocks noGrp="1"/>
          </p:cNvSpPr>
          <p:nvPr>
            <p:ph type="title"/>
          </p:nvPr>
        </p:nvSpPr>
        <p:spPr>
          <a:solidFill>
            <a:srgbClr val="002060"/>
          </a:solidFill>
        </p:spPr>
        <p:txBody>
          <a:bodyPr/>
          <a:lstStyle/>
          <a:p>
            <a:r>
              <a:rPr lang="en-US" sz="5400" dirty="0">
                <a:solidFill>
                  <a:srgbClr val="00B0F0"/>
                </a:solidFill>
                <a:latin typeface="Consolas" panose="020B0609020204030204" pitchFamily="49" charset="0"/>
              </a:rPr>
              <a:t>&gt;</a:t>
            </a:r>
            <a:r>
              <a:rPr lang="en-US" sz="5400" dirty="0" err="1">
                <a:solidFill>
                  <a:srgbClr val="00B0F0"/>
                </a:solidFill>
                <a:latin typeface="Consolas" panose="020B0609020204030204" pitchFamily="49" charset="0"/>
              </a:rPr>
              <a:t>whoami</a:t>
            </a:r>
            <a:endParaRPr lang="en-US" dirty="0">
              <a:solidFill>
                <a:srgbClr val="00B0F0"/>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70E370C7-F51E-4154-8BC8-371CE5234A67}"/>
              </a:ext>
            </a:extLst>
          </p:cNvPr>
          <p:cNvSpPr>
            <a:spLocks noGrp="1"/>
          </p:cNvSpPr>
          <p:nvPr>
            <p:ph idx="1"/>
          </p:nvPr>
        </p:nvSpPr>
        <p:spPr>
          <a:xfrm>
            <a:off x="1257925" y="1491554"/>
            <a:ext cx="10515600" cy="2540800"/>
          </a:xfrm>
          <a:solidFill>
            <a:srgbClr val="002060"/>
          </a:solidFill>
        </p:spPr>
        <p:txBody>
          <a:bodyPr>
            <a:normAutofit/>
          </a:bodyPr>
          <a:lstStyle/>
          <a:p>
            <a:pPr marL="0" indent="0">
              <a:buNone/>
            </a:pPr>
            <a:r>
              <a:rPr lang="en-US" dirty="0">
                <a:solidFill>
                  <a:srgbClr val="00B0F0"/>
                </a:solidFill>
              </a:rPr>
              <a:t>Cloud Solution Architect @ Microsoft.</a:t>
            </a:r>
          </a:p>
          <a:p>
            <a:pPr marL="0" indent="0">
              <a:buNone/>
            </a:pPr>
            <a:endParaRPr lang="en-US" dirty="0">
              <a:solidFill>
                <a:srgbClr val="00B0F0"/>
              </a:solidFill>
            </a:endParaRPr>
          </a:p>
          <a:p>
            <a:pPr marL="0" indent="0">
              <a:buNone/>
            </a:pPr>
            <a:r>
              <a:rPr lang="en-US" dirty="0">
                <a:solidFill>
                  <a:srgbClr val="00B0F0"/>
                </a:solidFill>
              </a:rPr>
              <a:t>Big Data, Advanced Analytics, Artificial Intelligence.</a:t>
            </a:r>
          </a:p>
          <a:p>
            <a:pPr marL="0" indent="0">
              <a:buNone/>
            </a:pPr>
            <a:endParaRPr lang="en-US" dirty="0">
              <a:solidFill>
                <a:srgbClr val="00B0F0"/>
              </a:solidFill>
            </a:endParaRPr>
          </a:p>
          <a:p>
            <a:pPr marL="0" indent="0">
              <a:buNone/>
            </a:pPr>
            <a:r>
              <a:rPr lang="en-US" dirty="0">
                <a:solidFill>
                  <a:srgbClr val="00B0F0"/>
                </a:solidFill>
              </a:rPr>
              <a:t>http://www.</a:t>
            </a:r>
            <a:r>
              <a:rPr lang="en-US" b="1" dirty="0">
                <a:solidFill>
                  <a:srgbClr val="00B0F0"/>
                </a:solidFill>
              </a:rPr>
              <a:t>johndehavilland.com</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endParaRPr lang="en-US" dirty="0">
              <a:solidFill>
                <a:srgbClr val="00B0F0"/>
              </a:solidFill>
            </a:endParaRPr>
          </a:p>
        </p:txBody>
      </p:sp>
      <p:sp>
        <p:nvSpPr>
          <p:cNvPr id="4" name="Rectangle 3">
            <a:extLst>
              <a:ext uri="{FF2B5EF4-FFF2-40B4-BE49-F238E27FC236}">
                <a16:creationId xmlns:a16="http://schemas.microsoft.com/office/drawing/2014/main" id="{6750C032-DD5F-4800-BDE7-4001736383E1}"/>
              </a:ext>
            </a:extLst>
          </p:cNvPr>
          <p:cNvSpPr/>
          <p:nvPr/>
        </p:nvSpPr>
        <p:spPr>
          <a:xfrm>
            <a:off x="459698" y="6311900"/>
            <a:ext cx="11732302" cy="369332"/>
          </a:xfrm>
          <a:prstGeom prst="rect">
            <a:avLst/>
          </a:prstGeom>
        </p:spPr>
        <p:txBody>
          <a:bodyPr wrap="square">
            <a:spAutoFit/>
          </a:bodyPr>
          <a:lstStyle/>
          <a:p>
            <a:r>
              <a:rPr lang="en-US" i="1" dirty="0">
                <a:solidFill>
                  <a:schemeClr val="bg2"/>
                </a:solidFill>
              </a:rPr>
              <a:t>Disclaimer: The opinions and comments made throughout this presentation are my own and not those of my employer.</a:t>
            </a:r>
          </a:p>
        </p:txBody>
      </p:sp>
      <p:pic>
        <p:nvPicPr>
          <p:cNvPr id="10242" name="Picture 2" descr="http://icons.iconarchive.com/icons/uiconstock/socialmedia/512/Twitter-icon.png">
            <a:extLst>
              <a:ext uri="{FF2B5EF4-FFF2-40B4-BE49-F238E27FC236}">
                <a16:creationId xmlns:a16="http://schemas.microsoft.com/office/drawing/2014/main" id="{8CB8FEB1-AC29-4750-B861-28F9BA6C1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925" y="4446741"/>
            <a:ext cx="568377" cy="5683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EB83368-137B-4908-80EF-0067AD88F7F0}"/>
              </a:ext>
            </a:extLst>
          </p:cNvPr>
          <p:cNvSpPr txBox="1">
            <a:spLocks/>
          </p:cNvSpPr>
          <p:nvPr/>
        </p:nvSpPr>
        <p:spPr>
          <a:xfrm>
            <a:off x="1826302" y="4476836"/>
            <a:ext cx="10515600" cy="538282"/>
          </a:xfrm>
          <a:prstGeom prst="rect">
            <a:avLst/>
          </a:prstGeom>
          <a:solidFill>
            <a:srgbClr val="00206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B0F0"/>
                </a:solidFill>
              </a:rPr>
              <a:t>@</a:t>
            </a:r>
            <a:r>
              <a:rPr lang="en-US" dirty="0" err="1">
                <a:solidFill>
                  <a:srgbClr val="00B0F0"/>
                </a:solidFill>
              </a:rPr>
              <a:t>johndehavilland</a:t>
            </a:r>
            <a:endParaRPr lang="en-US" dirty="0">
              <a:solidFill>
                <a:srgbClr val="00B0F0"/>
              </a:solidFill>
            </a:endParaRPr>
          </a:p>
        </p:txBody>
      </p:sp>
    </p:spTree>
    <p:extLst>
      <p:ext uri="{BB962C8B-B14F-4D97-AF65-F5344CB8AC3E}">
        <p14:creationId xmlns:p14="http://schemas.microsoft.com/office/powerpoint/2010/main" val="346848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msdnshared.blob.core.windows.net/media/2016/11/Neural-Nets-for-Object-Recognition.png">
            <a:extLst>
              <a:ext uri="{FF2B5EF4-FFF2-40B4-BE49-F238E27FC236}">
                <a16:creationId xmlns:a16="http://schemas.microsoft.com/office/drawing/2014/main" id="{4A5ACAD2-FA85-4936-9138-D964286BCD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52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Drone Still Image 2">
            <a:extLst>
              <a:ext uri="{FF2B5EF4-FFF2-40B4-BE49-F238E27FC236}">
                <a16:creationId xmlns:a16="http://schemas.microsoft.com/office/drawing/2014/main" id="{E0BBF1A7-CAFB-424B-AF46-275AAE71D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17" y="1694981"/>
            <a:ext cx="5294715" cy="346803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Drone Still Image 1">
            <a:extLst>
              <a:ext uri="{FF2B5EF4-FFF2-40B4-BE49-F238E27FC236}">
                <a16:creationId xmlns:a16="http://schemas.microsoft.com/office/drawing/2014/main" id="{5E37622B-4FD3-4089-89DA-D9775830B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67" y="2052373"/>
            <a:ext cx="5294716" cy="2753252"/>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605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Small Object Recognition">
            <a:extLst>
              <a:ext uri="{FF2B5EF4-FFF2-40B4-BE49-F238E27FC236}">
                <a16:creationId xmlns:a16="http://schemas.microsoft.com/office/drawing/2014/main" id="{C2DF1F96-70F3-4E61-8F5B-55A0FF943C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7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Class Imbalance">
            <a:extLst>
              <a:ext uri="{FF2B5EF4-FFF2-40B4-BE49-F238E27FC236}">
                <a16:creationId xmlns:a16="http://schemas.microsoft.com/office/drawing/2014/main" id="{69C4DC3B-554B-4998-A1E1-AE99611148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8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2" descr="Few Fault Examples">
            <a:extLst>
              <a:ext uri="{FF2B5EF4-FFF2-40B4-BE49-F238E27FC236}">
                <a16:creationId xmlns:a16="http://schemas.microsoft.com/office/drawing/2014/main" id="{CB346F78-3D5A-4404-BEDB-91D57D0DA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86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 descr="Mix Real and Synthetic Images">
            <a:extLst>
              <a:ext uri="{FF2B5EF4-FFF2-40B4-BE49-F238E27FC236}">
                <a16:creationId xmlns:a16="http://schemas.microsoft.com/office/drawing/2014/main" id="{E943ED66-0A54-42A5-93E0-068966DD7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84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tory logo">
            <a:extLst>
              <a:ext uri="{FF2B5EF4-FFF2-40B4-BE49-F238E27FC236}">
                <a16:creationId xmlns:a16="http://schemas.microsoft.com/office/drawing/2014/main" id="{897E5A69-0EC5-49EC-BA20-148B0FA59F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0449" y="1357596"/>
            <a:ext cx="10901471" cy="256184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2BBD0FD-9FA9-409B-8768-D48C005FBE4B}"/>
              </a:ext>
            </a:extLst>
          </p:cNvPr>
          <p:cNvSpPr>
            <a:spLocks noGrp="1"/>
          </p:cNvSpPr>
          <p:nvPr>
            <p:ph type="ctrTitle"/>
          </p:nvPr>
        </p:nvSpPr>
        <p:spPr>
          <a:xfrm>
            <a:off x="707011" y="4502330"/>
            <a:ext cx="10765410" cy="1207269"/>
          </a:xfrm>
        </p:spPr>
        <p:txBody>
          <a:bodyPr>
            <a:normAutofit/>
          </a:bodyPr>
          <a:lstStyle/>
          <a:p>
            <a:r>
              <a:rPr lang="en-US" sz="2400" dirty="0">
                <a:solidFill>
                  <a:schemeClr val="bg1"/>
                </a:solidFill>
              </a:rPr>
              <a:t>There’s no lack of data in our market today. Our goal is not data for the sake of data, but to embrace the cloud and analytical technologies to deliver more expert insights to the right stakeholders at the right time.</a:t>
            </a:r>
          </a:p>
        </p:txBody>
      </p:sp>
      <p:sp>
        <p:nvSpPr>
          <p:cNvPr id="5" name="Subtitle 4">
            <a:extLst>
              <a:ext uri="{FF2B5EF4-FFF2-40B4-BE49-F238E27FC236}">
                <a16:creationId xmlns:a16="http://schemas.microsoft.com/office/drawing/2014/main" id="{C5BD5E2B-1A03-4919-A50F-30B93FDCDD99}"/>
              </a:ext>
            </a:extLst>
          </p:cNvPr>
          <p:cNvSpPr>
            <a:spLocks noGrp="1"/>
          </p:cNvSpPr>
          <p:nvPr>
            <p:ph type="subTitle" idx="1"/>
          </p:nvPr>
        </p:nvSpPr>
        <p:spPr>
          <a:xfrm>
            <a:off x="1376313" y="5665510"/>
            <a:ext cx="9426806" cy="719122"/>
          </a:xfrm>
        </p:spPr>
        <p:txBody>
          <a:bodyPr>
            <a:normAutofit/>
          </a:bodyPr>
          <a:lstStyle/>
          <a:p>
            <a:r>
              <a:rPr lang="en-US" i="1" dirty="0">
                <a:solidFill>
                  <a:schemeClr val="bg2"/>
                </a:solidFill>
              </a:rPr>
              <a:t>Nick Farrant, Senior Vice President</a:t>
            </a:r>
          </a:p>
        </p:txBody>
      </p:sp>
    </p:spTree>
    <p:extLst>
      <p:ext uri="{BB962C8B-B14F-4D97-AF65-F5344CB8AC3E}">
        <p14:creationId xmlns:p14="http://schemas.microsoft.com/office/powerpoint/2010/main" val="187423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6CF29CD-38B8-4924-BA11-6D60517487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Story logo">
            <a:extLst>
              <a:ext uri="{FF2B5EF4-FFF2-40B4-BE49-F238E27FC236}">
                <a16:creationId xmlns:a16="http://schemas.microsoft.com/office/drawing/2014/main" id="{2DEDF4BF-0960-499F-B30B-D62DB5C49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072" y="643464"/>
            <a:ext cx="8914225" cy="32759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DE8EF77-7040-4CC5-9611-53229B6B7E5B}"/>
              </a:ext>
            </a:extLst>
          </p:cNvPr>
          <p:cNvSpPr>
            <a:spLocks noGrp="1"/>
          </p:cNvSpPr>
          <p:nvPr>
            <p:ph type="ctrTitle"/>
          </p:nvPr>
        </p:nvSpPr>
        <p:spPr>
          <a:xfrm>
            <a:off x="707011" y="4502330"/>
            <a:ext cx="10765410" cy="1207269"/>
          </a:xfrm>
        </p:spPr>
        <p:txBody>
          <a:bodyPr>
            <a:normAutofit/>
          </a:bodyPr>
          <a:lstStyle/>
          <a:p>
            <a:r>
              <a:rPr lang="en-US" sz="2900">
                <a:solidFill>
                  <a:schemeClr val="bg1"/>
                </a:solidFill>
              </a:rPr>
              <a:t>Azure Machine Learning significantly improved our hedging forecasts, saving real dollars during a period of volatile currency markets.</a:t>
            </a:r>
          </a:p>
        </p:txBody>
      </p:sp>
      <p:sp>
        <p:nvSpPr>
          <p:cNvPr id="5" name="Subtitle 4">
            <a:extLst>
              <a:ext uri="{FF2B5EF4-FFF2-40B4-BE49-F238E27FC236}">
                <a16:creationId xmlns:a16="http://schemas.microsoft.com/office/drawing/2014/main" id="{56A41849-EBBF-46A6-95EB-B9A30F54B754}"/>
              </a:ext>
            </a:extLst>
          </p:cNvPr>
          <p:cNvSpPr>
            <a:spLocks noGrp="1"/>
          </p:cNvSpPr>
          <p:nvPr>
            <p:ph type="subTitle" idx="1"/>
          </p:nvPr>
        </p:nvSpPr>
        <p:spPr>
          <a:xfrm>
            <a:off x="1376313" y="5665510"/>
            <a:ext cx="9426806" cy="719122"/>
          </a:xfrm>
        </p:spPr>
        <p:txBody>
          <a:bodyPr>
            <a:normAutofit/>
          </a:bodyPr>
          <a:lstStyle/>
          <a:p>
            <a:r>
              <a:rPr lang="en-US" i="1" dirty="0">
                <a:solidFill>
                  <a:schemeClr val="bg2"/>
                </a:solidFill>
              </a:rPr>
              <a:t>Brett Iversen, Senior Finance Director</a:t>
            </a:r>
          </a:p>
        </p:txBody>
      </p:sp>
    </p:spTree>
    <p:extLst>
      <p:ext uri="{BB962C8B-B14F-4D97-AF65-F5344CB8AC3E}">
        <p14:creationId xmlns:p14="http://schemas.microsoft.com/office/powerpoint/2010/main" val="1925664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Related image">
            <a:extLst>
              <a:ext uri="{FF2B5EF4-FFF2-40B4-BE49-F238E27FC236}">
                <a16:creationId xmlns:a16="http://schemas.microsoft.com/office/drawing/2014/main" id="{553BDB42-1BD7-4915-8589-7866FCD766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049180" y="307731"/>
            <a:ext cx="3997637" cy="399763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mscorpmedia.azureedge.net/mscorpmediatransform/2016/09/Lowes_HoloLens2.jpg">
            <a:extLst>
              <a:ext uri="{FF2B5EF4-FFF2-40B4-BE49-F238E27FC236}">
                <a16:creationId xmlns:a16="http://schemas.microsoft.com/office/drawing/2014/main" id="{490FD78F-095F-4CC6-85BB-7FBE60F6A0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5E5EF43-A598-4DB7-AD39-FD9C70D2EFBE}"/>
              </a:ext>
            </a:extLst>
          </p:cNvPr>
          <p:cNvSpPr>
            <a:spLocks noGrp="1"/>
          </p:cNvSpPr>
          <p:nvPr>
            <p:ph type="ctrTitle"/>
          </p:nvPr>
        </p:nvSpPr>
        <p:spPr>
          <a:xfrm>
            <a:off x="527538" y="4756638"/>
            <a:ext cx="11139854" cy="930447"/>
          </a:xfrm>
        </p:spPr>
        <p:txBody>
          <a:bodyPr>
            <a:normAutofit/>
          </a:bodyPr>
          <a:lstStyle/>
          <a:p>
            <a:r>
              <a:rPr lang="en-US" sz="1800">
                <a:solidFill>
                  <a:schemeClr val="bg1"/>
                </a:solidFill>
              </a:rPr>
              <a:t>We’re not a tech company at heart, we’re a home improvement company. But what my team does is develop narrative-driven innovation, turning people and tech trends into a story. And then we turn those short stories into reality. We see technology and how it changes the way people act and interact.</a:t>
            </a:r>
          </a:p>
        </p:txBody>
      </p:sp>
      <p:sp>
        <p:nvSpPr>
          <p:cNvPr id="5" name="Subtitle 4">
            <a:extLst>
              <a:ext uri="{FF2B5EF4-FFF2-40B4-BE49-F238E27FC236}">
                <a16:creationId xmlns:a16="http://schemas.microsoft.com/office/drawing/2014/main" id="{E1501D3E-4391-45D5-97DF-70C093C2C781}"/>
              </a:ext>
            </a:extLst>
          </p:cNvPr>
          <p:cNvSpPr>
            <a:spLocks noGrp="1"/>
          </p:cNvSpPr>
          <p:nvPr>
            <p:ph type="subTitle" idx="1"/>
          </p:nvPr>
        </p:nvSpPr>
        <p:spPr>
          <a:xfrm>
            <a:off x="1339362" y="5815698"/>
            <a:ext cx="9144000" cy="420001"/>
          </a:xfrm>
        </p:spPr>
        <p:txBody>
          <a:bodyPr>
            <a:normAutofit/>
          </a:bodyPr>
          <a:lstStyle/>
          <a:p>
            <a:r>
              <a:rPr lang="en-US" sz="2000" i="1" dirty="0">
                <a:solidFill>
                  <a:srgbClr val="D4D95D"/>
                </a:solidFill>
              </a:rPr>
              <a:t>Kyle </a:t>
            </a:r>
            <a:r>
              <a:rPr lang="en-US" sz="2000" i="1" dirty="0" err="1">
                <a:solidFill>
                  <a:srgbClr val="D4D95D"/>
                </a:solidFill>
              </a:rPr>
              <a:t>Nel</a:t>
            </a:r>
            <a:r>
              <a:rPr lang="en-US" sz="2000" i="1" dirty="0">
                <a:solidFill>
                  <a:srgbClr val="D4D95D"/>
                </a:solidFill>
              </a:rPr>
              <a:t>, executive director of Lowe’s Innovation Labs.</a:t>
            </a:r>
          </a:p>
        </p:txBody>
      </p:sp>
    </p:spTree>
    <p:extLst>
      <p:ext uri="{BB962C8B-B14F-4D97-AF65-F5344CB8AC3E}">
        <p14:creationId xmlns:p14="http://schemas.microsoft.com/office/powerpoint/2010/main" val="168332668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03CC60-3F1B-4522-A42A-F0BCF3EFEC7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7DECCE8F-F15B-44CE-8A00-EAA97A42DD0E}"/>
              </a:ext>
            </a:extLst>
          </p:cNvPr>
          <p:cNvSpPr>
            <a:spLocks noGrp="1"/>
          </p:cNvSpPr>
          <p:nvPr>
            <p:ph type="ctrTitle"/>
          </p:nvPr>
        </p:nvSpPr>
        <p:spPr>
          <a:xfrm>
            <a:off x="1524000" y="1122362"/>
            <a:ext cx="9144000" cy="2900518"/>
          </a:xfrm>
        </p:spPr>
        <p:txBody>
          <a:bodyPr>
            <a:normAutofit/>
          </a:bodyPr>
          <a:lstStyle/>
          <a:p>
            <a:r>
              <a:rPr lang="en-US" sz="5100" dirty="0">
                <a:solidFill>
                  <a:srgbClr val="FFFFFF"/>
                </a:solidFill>
              </a:rPr>
              <a:t>Weathering the storm: Big data and cloud technologies safeguard lives and businesses worldwide.</a:t>
            </a:r>
          </a:p>
        </p:txBody>
      </p:sp>
      <p:pic>
        <p:nvPicPr>
          <p:cNvPr id="11" name="Picture 2" descr="https://upload.wikimedia.org/wikipedia/en/3/30/AccuWeather_Logo.png">
            <a:extLst>
              <a:ext uri="{FF2B5EF4-FFF2-40B4-BE49-F238E27FC236}">
                <a16:creationId xmlns:a16="http://schemas.microsoft.com/office/drawing/2014/main" id="{1FC0C663-1101-4C4F-A90B-58B74A973DCB}"/>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83834" y="470059"/>
            <a:ext cx="4537755" cy="65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84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nodeType="withEffect">
                                  <p:stCondLst>
                                    <p:cond delay="500"/>
                                  </p:stCondLst>
                                  <p:childTnLst>
                                    <p:animMotion origin="layout" path="M 1.875E-6 -2.22222E-6 L 0.04609 -2.22222E-6 " pathEditMode="relative" rAng="0" ptsTypes="AA">
                                      <p:cBhvr>
                                        <p:cTn id="9" dur="750" spd="-100000" fill="hold"/>
                                        <p:tgtEl>
                                          <p:spTgt spid="11"/>
                                        </p:tgtEl>
                                        <p:attrNameLst>
                                          <p:attrName>ppt_x</p:attrName>
                                          <p:attrName>ppt_y</p:attrName>
                                        </p:attrNameLst>
                                      </p:cBhvr>
                                      <p:rCtr x="23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34563" y="3825815"/>
            <a:ext cx="2174095" cy="363946"/>
          </a:xfrm>
          <a:prstGeom prst="rect">
            <a:avLst/>
          </a:prstGeom>
        </p:spPr>
        <p:txBody>
          <a:bodyPr wrap="square">
            <a:spAutoFit/>
          </a:bodyPr>
          <a:lstStyle/>
          <a:p>
            <a:pPr marL="280142" indent="-280142" defTabSz="896455">
              <a:buFontTx/>
              <a:buChar char="-"/>
              <a:defRPr/>
            </a:pPr>
            <a:r>
              <a:rPr lang="da-DK" sz="1765" kern="0">
                <a:solidFill>
                  <a:sysClr val="windowText" lastClr="000000"/>
                </a:solidFill>
                <a:latin typeface="Segoe UI Semibold" panose="020B0702040204020203" pitchFamily="34" charset="0"/>
                <a:cs typeface="Segoe UI Semibold" panose="020B0702040204020203" pitchFamily="34" charset="0"/>
              </a:rPr>
              <a:t>Satya Nadella</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0" y="3861"/>
            <a:ext cx="4572000" cy="6858000"/>
          </a:xfrm>
          <a:prstGeom prst="rect">
            <a:avLst/>
          </a:prstGeom>
        </p:spPr>
      </p:pic>
      <p:sp>
        <p:nvSpPr>
          <p:cNvPr id="7" name="Title 12"/>
          <p:cNvSpPr txBox="1">
            <a:spLocks/>
          </p:cNvSpPr>
          <p:nvPr/>
        </p:nvSpPr>
        <p:spPr>
          <a:xfrm>
            <a:off x="-336755" y="1967491"/>
            <a:ext cx="9134481" cy="102492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1218940">
              <a:defRPr/>
            </a:pPr>
            <a:r>
              <a:rPr lang="en-US" sz="4267">
                <a:solidFill>
                  <a:schemeClr val="tx1">
                    <a:lumMod val="75000"/>
                  </a:schemeClr>
                </a:solidFill>
                <a:latin typeface="Segoe UI Light"/>
                <a:cs typeface="Segoe UI Semibold" panose="020B0702040204020203" pitchFamily="34" charset="0"/>
              </a:rPr>
              <a:t>“</a:t>
            </a:r>
            <a:r>
              <a:rPr lang="en-US" sz="3733">
                <a:solidFill>
                  <a:schemeClr val="bg1">
                    <a:lumMod val="25000"/>
                  </a:schemeClr>
                </a:solidFill>
                <a:latin typeface="Segoe UI Light"/>
                <a:cs typeface="Segoe UI Semibold" panose="020B0702040204020203" pitchFamily="34" charset="0"/>
              </a:rPr>
              <a:t>OUR GOAL IS TO </a:t>
            </a:r>
            <a:r>
              <a:rPr lang="en-US" sz="3733" b="1">
                <a:solidFill>
                  <a:srgbClr val="00B0F0"/>
                </a:solidFill>
                <a:latin typeface="Segoe UI Light"/>
                <a:cs typeface="Segoe UI Semibold" panose="020B0702040204020203" pitchFamily="34" charset="0"/>
              </a:rPr>
              <a:t>DEMOCRATISE A.I</a:t>
            </a:r>
            <a:r>
              <a:rPr lang="en-US" sz="3733">
                <a:solidFill>
                  <a:srgbClr val="00B0F0"/>
                </a:solidFill>
                <a:latin typeface="Segoe UI Light"/>
                <a:cs typeface="Segoe UI Semibold" panose="020B0702040204020203" pitchFamily="34" charset="0"/>
              </a:rPr>
              <a:t>.</a:t>
            </a:r>
          </a:p>
          <a:p>
            <a:pPr algn="ctr" defTabSz="1218940">
              <a:defRPr/>
            </a:pPr>
            <a:r>
              <a:rPr lang="en-US" sz="3733">
                <a:solidFill>
                  <a:schemeClr val="bg1">
                    <a:lumMod val="25000"/>
                  </a:schemeClr>
                </a:solidFill>
                <a:latin typeface="Segoe UI Light"/>
                <a:cs typeface="Segoe UI Semibold" panose="020B0702040204020203" pitchFamily="34" charset="0"/>
              </a:rPr>
              <a:t>TO EMPOWER EVERY PERSON</a:t>
            </a:r>
          </a:p>
          <a:p>
            <a:pPr algn="ctr" defTabSz="1218940">
              <a:defRPr/>
            </a:pPr>
            <a:r>
              <a:rPr lang="en-US" sz="3733">
                <a:solidFill>
                  <a:schemeClr val="bg1">
                    <a:lumMod val="25000"/>
                  </a:schemeClr>
                </a:solidFill>
                <a:latin typeface="Segoe UI Light"/>
                <a:cs typeface="Segoe UI Semibold" panose="020B0702040204020203" pitchFamily="34" charset="0"/>
              </a:rPr>
              <a:t>AND EVERY ORGANISATION</a:t>
            </a:r>
          </a:p>
          <a:p>
            <a:pPr algn="ctr" defTabSz="1218940">
              <a:defRPr/>
            </a:pPr>
            <a:r>
              <a:rPr lang="en-US" sz="3733">
                <a:solidFill>
                  <a:schemeClr val="bg1">
                    <a:lumMod val="25000"/>
                  </a:schemeClr>
                </a:solidFill>
                <a:latin typeface="Segoe UI Light"/>
                <a:cs typeface="Segoe UI Semibold" panose="020B0702040204020203" pitchFamily="34" charset="0"/>
              </a:rPr>
              <a:t>TO</a:t>
            </a:r>
            <a:r>
              <a:rPr lang="en-US" sz="3733">
                <a:solidFill>
                  <a:srgbClr val="5C2D91"/>
                </a:solidFill>
                <a:latin typeface="Segoe UI Light"/>
                <a:cs typeface="Segoe UI Semibold" panose="020B0702040204020203" pitchFamily="34" charset="0"/>
              </a:rPr>
              <a:t> </a:t>
            </a:r>
            <a:r>
              <a:rPr lang="en-US" sz="3733" b="1">
                <a:solidFill>
                  <a:srgbClr val="00B0F0"/>
                </a:solidFill>
                <a:latin typeface="Segoe UI Light"/>
                <a:cs typeface="Segoe UI Semibold" panose="020B0702040204020203" pitchFamily="34" charset="0"/>
              </a:rPr>
              <a:t>ACHIEVE MORE</a:t>
            </a:r>
            <a:r>
              <a:rPr lang="en-US" sz="4267">
                <a:solidFill>
                  <a:srgbClr val="00B0F0"/>
                </a:solidFill>
                <a:latin typeface="Segoe UI Light"/>
                <a:cs typeface="Segoe UI Semibold" panose="020B0702040204020203" pitchFamily="34" charset="0"/>
              </a:rPr>
              <a:t>” </a:t>
            </a:r>
          </a:p>
        </p:txBody>
      </p:sp>
    </p:spTree>
    <p:extLst>
      <p:ext uri="{BB962C8B-B14F-4D97-AF65-F5344CB8AC3E}">
        <p14:creationId xmlns:p14="http://schemas.microsoft.com/office/powerpoint/2010/main" val="363637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DF8D-48B4-4E03-8111-264F624897E5}"/>
              </a:ext>
            </a:extLst>
          </p:cNvPr>
          <p:cNvSpPr>
            <a:spLocks noGrp="1"/>
          </p:cNvSpPr>
          <p:nvPr>
            <p:ph type="ctrTitle"/>
          </p:nvPr>
        </p:nvSpPr>
        <p:spPr/>
        <p:txBody>
          <a:bodyPr/>
          <a:lstStyle/>
          <a:p>
            <a:r>
              <a:rPr lang="en-US" dirty="0">
                <a:solidFill>
                  <a:srgbClr val="00B0F0"/>
                </a:solidFill>
              </a:rPr>
              <a:t>Getting Started</a:t>
            </a:r>
          </a:p>
        </p:txBody>
      </p:sp>
    </p:spTree>
    <p:extLst>
      <p:ext uri="{BB962C8B-B14F-4D97-AF65-F5344CB8AC3E}">
        <p14:creationId xmlns:p14="http://schemas.microsoft.com/office/powerpoint/2010/main" val="212127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87164"/>
            <a:ext cx="12192000" cy="4270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332366" y="2727992"/>
            <a:ext cx="2430365" cy="1596807"/>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Academic knowledge</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Entity linking service</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Knowledge exploration</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Recommendations</a:t>
            </a:r>
          </a:p>
          <a:p>
            <a:pPr defTabSz="877188">
              <a:lnSpc>
                <a:spcPct val="90000"/>
              </a:lnSpc>
              <a:spcAft>
                <a:spcPts val="588"/>
              </a:spcAft>
              <a:defRPr/>
            </a:pPr>
            <a:r>
              <a:rPr lang="en-US" sz="1600" kern="0" err="1">
                <a:gradFill>
                  <a:gsLst>
                    <a:gs pos="0">
                      <a:srgbClr val="FFFFFF"/>
                    </a:gs>
                    <a:gs pos="100000">
                      <a:srgbClr val="FFFFFF"/>
                    </a:gs>
                  </a:gsLst>
                  <a:lin ang="5400000" scaled="0"/>
                </a:gradFill>
                <a:latin typeface="Segoe UI Semilight"/>
              </a:rPr>
              <a:t>QnA</a:t>
            </a:r>
            <a:r>
              <a:rPr lang="en-US" sz="1600" kern="0">
                <a:gradFill>
                  <a:gsLst>
                    <a:gs pos="0">
                      <a:srgbClr val="FFFFFF"/>
                    </a:gs>
                    <a:gs pos="100000">
                      <a:srgbClr val="FFFFFF"/>
                    </a:gs>
                  </a:gsLst>
                  <a:lin ang="5400000" scaled="0"/>
                </a:gradFill>
                <a:latin typeface="Segoe UI Semilight"/>
              </a:rPr>
              <a:t> maker</a:t>
            </a:r>
          </a:p>
        </p:txBody>
      </p:sp>
      <p:sp>
        <p:nvSpPr>
          <p:cNvPr id="62" name="search_text"/>
          <p:cNvSpPr txBox="1"/>
          <p:nvPr/>
        </p:nvSpPr>
        <p:spPr>
          <a:xfrm>
            <a:off x="7452982" y="2727993"/>
            <a:ext cx="2240744" cy="1596807"/>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Web search</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Image search</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Video search</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News search</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Autosuggest</a:t>
            </a:r>
          </a:p>
        </p:txBody>
      </p:sp>
      <p:sp>
        <p:nvSpPr>
          <p:cNvPr id="77" name="language_text"/>
          <p:cNvSpPr txBox="1"/>
          <p:nvPr/>
        </p:nvSpPr>
        <p:spPr>
          <a:xfrm>
            <a:off x="2884265" y="2727993"/>
            <a:ext cx="2240744" cy="1596807"/>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Text analytics</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Spell check</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Web language model</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Linguistic analysis</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Translator</a:t>
            </a:r>
          </a:p>
        </p:txBody>
      </p:sp>
      <p:sp>
        <p:nvSpPr>
          <p:cNvPr id="95" name="TextBox 94"/>
          <p:cNvSpPr txBox="1"/>
          <p:nvPr/>
        </p:nvSpPr>
        <p:spPr>
          <a:xfrm>
            <a:off x="617974" y="2727993"/>
            <a:ext cx="2240744" cy="1596807"/>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Computer vision</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Face</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Emotion</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Content Moderator</a:t>
            </a:r>
          </a:p>
          <a:p>
            <a:pPr defTabSz="877188">
              <a:lnSpc>
                <a:spcPct val="90000"/>
              </a:lnSpc>
              <a:spcAft>
                <a:spcPts val="588"/>
              </a:spcAft>
              <a:defRPr/>
            </a:pPr>
            <a:r>
              <a:rPr lang="en-US" sz="1600" kern="0" dirty="0">
                <a:gradFill>
                  <a:gsLst>
                    <a:gs pos="0">
                      <a:srgbClr val="FFFFFF"/>
                    </a:gs>
                    <a:gs pos="100000">
                      <a:srgbClr val="FFFFFF"/>
                    </a:gs>
                  </a:gsLst>
                  <a:lin ang="5400000" scaled="0"/>
                </a:gradFill>
                <a:latin typeface="Segoe UI Semilight"/>
              </a:rPr>
              <a:t>Video</a:t>
            </a:r>
          </a:p>
        </p:txBody>
      </p:sp>
      <p:sp>
        <p:nvSpPr>
          <p:cNvPr id="58" name="TextBox 57"/>
          <p:cNvSpPr txBox="1"/>
          <p:nvPr/>
        </p:nvSpPr>
        <p:spPr>
          <a:xfrm>
            <a:off x="617974" y="4213124"/>
            <a:ext cx="2409163" cy="548058"/>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050" b="1" kern="0" spc="98"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br>
              <a:rPr lang="en-US" sz="98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6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Video Indexer</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27" name="Rectangle 26"/>
          <p:cNvSpPr/>
          <p:nvPr/>
        </p:nvSpPr>
        <p:spPr>
          <a:xfrm>
            <a:off x="617974" y="4698936"/>
            <a:ext cx="6094444" cy="548058"/>
          </a:xfrm>
          <a:prstGeom prst="rect">
            <a:avLst/>
          </a:prstGeom>
        </p:spPr>
        <p:txBody>
          <a:bodyPr lIns="143428" tIns="89642" rIns="143428" bIns="89642">
            <a:spAutoFit/>
          </a:bodyPr>
          <a:lstStyle/>
          <a:p>
            <a:pPr defTabSz="877188">
              <a:lnSpc>
                <a:spcPct val="90000"/>
              </a:lnSpc>
              <a:spcAft>
                <a:spcPts val="588"/>
              </a:spcAft>
              <a:defRPr/>
            </a:pPr>
            <a:r>
              <a:rPr lang="en-US" sz="1050" b="1" kern="0" spc="98"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br>
              <a:rPr lang="en-US" sz="784" b="1" kern="0" spc="98"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6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Cognitive Services Labs</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48" name="Title 1"/>
          <p:cNvSpPr txBox="1">
            <a:spLocks/>
          </p:cNvSpPr>
          <p:nvPr/>
        </p:nvSpPr>
        <p:spPr>
          <a:xfrm>
            <a:off x="1924237" y="325363"/>
            <a:ext cx="8343527" cy="89940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02" fontAlgn="base">
              <a:lnSpc>
                <a:spcPct val="95000"/>
              </a:lnSpc>
              <a:spcAft>
                <a:spcPts val="1176"/>
              </a:spcAft>
              <a:defRPr/>
            </a:pPr>
            <a:r>
              <a:rPr lang="en-US" sz="4800" spc="-98" dirty="0">
                <a:gradFill>
                  <a:gsLst>
                    <a:gs pos="24479">
                      <a:srgbClr val="505050"/>
                    </a:gs>
                    <a:gs pos="94000">
                      <a:srgbClr val="505050"/>
                    </a:gs>
                  </a:gsLst>
                  <a:lin ang="5400000" scaled="1"/>
                </a:gradFill>
                <a:latin typeface="Segoe UI Light"/>
              </a:rPr>
              <a:t>Cognitive Services</a:t>
            </a:r>
          </a:p>
        </p:txBody>
      </p:sp>
      <p:sp>
        <p:nvSpPr>
          <p:cNvPr id="2" name="Rectangle 1"/>
          <p:cNvSpPr/>
          <p:nvPr/>
        </p:nvSpPr>
        <p:spPr bwMode="auto">
          <a:xfrm>
            <a:off x="1" y="5309314"/>
            <a:ext cx="12192000" cy="15482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a:xfrm>
            <a:off x="594282" y="5359931"/>
            <a:ext cx="1780979" cy="432182"/>
          </a:xfrm>
          <a:prstGeom prst="rect">
            <a:avLst/>
          </a:prstGeom>
        </p:spPr>
        <p:txBody>
          <a:bodyPr wrap="square" lIns="179259" tIns="143407" rIns="179259" bIns="143407">
            <a:spAutoFit/>
          </a:bodyPr>
          <a:lstStyle/>
          <a:p>
            <a:pPr defTabSz="896214">
              <a:lnSpc>
                <a:spcPct val="90000"/>
              </a:lnSpc>
            </a:pPr>
            <a:r>
              <a:rPr lang="en-US" sz="1050" b="1" kern="0" spc="98"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0" name="Rectangle 49"/>
          <p:cNvSpPr/>
          <p:nvPr/>
        </p:nvSpPr>
        <p:spPr>
          <a:xfrm>
            <a:off x="7418228" y="5359931"/>
            <a:ext cx="2053469" cy="432182"/>
          </a:xfrm>
          <a:prstGeom prst="rect">
            <a:avLst/>
          </a:prstGeom>
        </p:spPr>
        <p:txBody>
          <a:bodyPr wrap="square" lIns="179259" tIns="143407" rIns="179259" bIns="143407">
            <a:spAutoFit/>
          </a:bodyPr>
          <a:lstStyle/>
          <a:p>
            <a:pPr defTabSz="896214">
              <a:lnSpc>
                <a:spcPct val="90000"/>
              </a:lnSpc>
            </a:pPr>
            <a:r>
              <a:rPr lang="en-US" sz="1050" b="1" kern="0" spc="98">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1" name="Rectangle 50"/>
          <p:cNvSpPr/>
          <p:nvPr/>
        </p:nvSpPr>
        <p:spPr>
          <a:xfrm>
            <a:off x="9325841" y="5359931"/>
            <a:ext cx="1971319" cy="432182"/>
          </a:xfrm>
          <a:prstGeom prst="rect">
            <a:avLst/>
          </a:prstGeom>
        </p:spPr>
        <p:txBody>
          <a:bodyPr wrap="square" lIns="179259" tIns="143407" rIns="179259" bIns="143407">
            <a:spAutoFit/>
          </a:bodyPr>
          <a:lstStyle/>
          <a:p>
            <a:pPr defTabSz="896214">
              <a:lnSpc>
                <a:spcPct val="90000"/>
              </a:lnSpc>
            </a:pPr>
            <a:r>
              <a:rPr lang="en-US" sz="1050" b="1" kern="0" spc="98">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2" name="Rectangle 51"/>
          <p:cNvSpPr/>
          <p:nvPr/>
        </p:nvSpPr>
        <p:spPr>
          <a:xfrm>
            <a:off x="594282" y="5526077"/>
            <a:ext cx="1780979" cy="506733"/>
          </a:xfrm>
          <a:prstGeom prst="rect">
            <a:avLst/>
          </a:prstGeom>
        </p:spPr>
        <p:txBody>
          <a:bodyPr wrap="square" lIns="179259" tIns="143407" rIns="179259" bIns="143407">
            <a:spAutoFit/>
          </a:bodyPr>
          <a:lstStyle/>
          <a:p>
            <a:pPr defTabSz="896214">
              <a:lnSpc>
                <a:spcPct val="90000"/>
              </a:lnSpc>
            </a:pPr>
            <a:r>
              <a:rPr lang="en-US" sz="16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3" name="Rectangle 52"/>
          <p:cNvSpPr/>
          <p:nvPr/>
        </p:nvSpPr>
        <p:spPr>
          <a:xfrm>
            <a:off x="7418228" y="5526077"/>
            <a:ext cx="2053469" cy="506733"/>
          </a:xfrm>
          <a:prstGeom prst="rect">
            <a:avLst/>
          </a:prstGeom>
        </p:spPr>
        <p:txBody>
          <a:bodyPr wrap="square" lIns="179259" tIns="143407" rIns="179259" bIns="143407">
            <a:spAutoFit/>
          </a:bodyPr>
          <a:lstStyle/>
          <a:p>
            <a:pPr defTabSz="896214">
              <a:lnSpc>
                <a:spcPct val="90000"/>
              </a:lnSpc>
            </a:pPr>
            <a:r>
              <a:rPr lang="en-US" sz="1600" kern="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4" name="Rectangle 53"/>
          <p:cNvSpPr/>
          <p:nvPr/>
        </p:nvSpPr>
        <p:spPr>
          <a:xfrm>
            <a:off x="9325841" y="5526077"/>
            <a:ext cx="1971319" cy="506733"/>
          </a:xfrm>
          <a:prstGeom prst="rect">
            <a:avLst/>
          </a:prstGeom>
        </p:spPr>
        <p:txBody>
          <a:bodyPr wrap="square" lIns="179259" tIns="143407" rIns="179259" bIns="143407">
            <a:spAutoFit/>
          </a:bodyPr>
          <a:lstStyle/>
          <a:p>
            <a:pPr defTabSz="896214">
              <a:lnSpc>
                <a:spcPct val="90000"/>
              </a:lnSpc>
            </a:pPr>
            <a:r>
              <a:rPr lang="en-US" sz="1600" kern="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5" name="Rectangle 54"/>
          <p:cNvSpPr/>
          <p:nvPr/>
        </p:nvSpPr>
        <p:spPr>
          <a:xfrm>
            <a:off x="2871098" y="5526077"/>
            <a:ext cx="1075356" cy="511214"/>
          </a:xfrm>
          <a:prstGeom prst="rect">
            <a:avLst/>
          </a:prstGeom>
        </p:spPr>
        <p:txBody>
          <a:bodyPr wrap="none" lIns="179259" tIns="143407" rIns="179259" bIns="143407">
            <a:spAutoFit/>
          </a:bodyPr>
          <a:lstStyle/>
          <a:p>
            <a:pPr defTabSz="877188">
              <a:lnSpc>
                <a:spcPct val="90000"/>
              </a:lnSpc>
              <a:spcAft>
                <a:spcPts val="1764"/>
              </a:spcAft>
              <a:defRPr/>
            </a:pPr>
            <a:r>
              <a:rPr lang="en-US" sz="1600" kern="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a:t>
            </a:r>
          </a:p>
        </p:txBody>
      </p:sp>
      <p:sp>
        <p:nvSpPr>
          <p:cNvPr id="56" name="Rectangle 55"/>
          <p:cNvSpPr/>
          <p:nvPr/>
        </p:nvSpPr>
        <p:spPr>
          <a:xfrm>
            <a:off x="5156850" y="5526077"/>
            <a:ext cx="1822145" cy="506733"/>
          </a:xfrm>
          <a:prstGeom prst="rect">
            <a:avLst/>
          </a:prstGeom>
        </p:spPr>
        <p:txBody>
          <a:bodyPr wrap="square" lIns="179259" tIns="143407" rIns="179259" bIns="143407">
            <a:spAutoFit/>
          </a:bodyPr>
          <a:lstStyle/>
          <a:p>
            <a:pPr defTabSz="896214">
              <a:lnSpc>
                <a:spcPct val="90000"/>
              </a:lnSpc>
            </a:pPr>
            <a:r>
              <a:rPr lang="en-US" sz="1600" kern="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7" name="Rectangle 56"/>
          <p:cNvSpPr/>
          <p:nvPr/>
        </p:nvSpPr>
        <p:spPr>
          <a:xfrm>
            <a:off x="594282" y="5796314"/>
            <a:ext cx="2111502" cy="534014"/>
          </a:xfrm>
          <a:prstGeom prst="rect">
            <a:avLst/>
          </a:prstGeom>
        </p:spPr>
        <p:txBody>
          <a:bodyPr wrap="square" lIns="179259" tIns="143407" rIns="179259" bIns="143407">
            <a:spAutoFit/>
          </a:bodyPr>
          <a:lstStyle/>
          <a:p>
            <a:pPr defTabSz="896214">
              <a:lnSpc>
                <a:spcPct val="90000"/>
              </a:lnSpc>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 Service</a:t>
            </a:r>
            <a:endParaRPr lang="en-US" sz="16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9" name="Rectangle 58"/>
          <p:cNvSpPr/>
          <p:nvPr/>
        </p:nvSpPr>
        <p:spPr>
          <a:xfrm>
            <a:off x="7418228" y="5796314"/>
            <a:ext cx="2053469" cy="534014"/>
          </a:xfrm>
          <a:prstGeom prst="rect">
            <a:avLst/>
          </a:prstGeom>
        </p:spPr>
        <p:txBody>
          <a:bodyPr wrap="square" lIns="179259" tIns="143407" rIns="179259" bIns="143407">
            <a:spAutoFit/>
          </a:bodyPr>
          <a:lstStyle/>
          <a:p>
            <a:pPr defTabSz="896214">
              <a:lnSpc>
                <a:spcPct val="90000"/>
              </a:lnSpc>
            </a:pPr>
            <a: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Search </a:t>
            </a:r>
          </a:p>
        </p:txBody>
      </p:sp>
      <p:sp>
        <p:nvSpPr>
          <p:cNvPr id="60" name="Rectangle 59"/>
          <p:cNvSpPr/>
          <p:nvPr/>
        </p:nvSpPr>
        <p:spPr>
          <a:xfrm>
            <a:off x="9325841" y="5796314"/>
            <a:ext cx="2596921" cy="534014"/>
          </a:xfrm>
          <a:prstGeom prst="rect">
            <a:avLst/>
          </a:prstGeom>
        </p:spPr>
        <p:txBody>
          <a:bodyPr wrap="square" lIns="179259" tIns="143407" rIns="179259" bIns="143407">
            <a:spAutoFit/>
          </a:bodyPr>
          <a:lstStyle/>
          <a:p>
            <a:pPr defTabSz="896214">
              <a:lnSpc>
                <a:spcPct val="90000"/>
              </a:lnSpc>
            </a:pPr>
            <a: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Decision Service</a:t>
            </a:r>
            <a:endParaRPr lang="en-US" sz="1600"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1" name="Rectangle 60"/>
          <p:cNvSpPr/>
          <p:nvPr/>
        </p:nvSpPr>
        <p:spPr>
          <a:xfrm>
            <a:off x="2871098" y="5796315"/>
            <a:ext cx="1827164" cy="788213"/>
          </a:xfrm>
          <a:prstGeom prst="rect">
            <a:avLst/>
          </a:prstGeom>
        </p:spPr>
        <p:txBody>
          <a:bodyPr wrap="none" lIns="179259" tIns="143407" rIns="179259" bIns="143407">
            <a:spAutoFit/>
          </a:bodyPr>
          <a:lstStyle/>
          <a:p>
            <a:pPr defTabSz="877188">
              <a:lnSpc>
                <a:spcPct val="90000"/>
              </a:lnSpc>
              <a:spcAft>
                <a:spcPts val="1764"/>
              </a:spcAft>
              <a:defRPr/>
            </a:pPr>
            <a: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Language </a:t>
            </a:r>
            <a:b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Understanding</a:t>
            </a:r>
          </a:p>
        </p:txBody>
      </p:sp>
      <p:sp>
        <p:nvSpPr>
          <p:cNvPr id="63" name="Rectangle 62"/>
          <p:cNvSpPr/>
          <p:nvPr/>
        </p:nvSpPr>
        <p:spPr>
          <a:xfrm>
            <a:off x="5156850" y="5796314"/>
            <a:ext cx="2229324" cy="534014"/>
          </a:xfrm>
          <a:prstGeom prst="rect">
            <a:avLst/>
          </a:prstGeom>
        </p:spPr>
        <p:txBody>
          <a:bodyPr wrap="square" lIns="179259" tIns="143407" rIns="179259" bIns="143407">
            <a:spAutoFit/>
          </a:bodyPr>
          <a:lstStyle/>
          <a:p>
            <a:pPr defTabSz="896214">
              <a:lnSpc>
                <a:spcPct val="90000"/>
              </a:lnSpc>
            </a:pPr>
            <a:r>
              <a:rPr lang="en-US"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Service</a:t>
            </a:r>
            <a:endParaRPr lang="en-US" sz="1600"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5" name="language_text"/>
          <p:cNvSpPr txBox="1"/>
          <p:nvPr/>
        </p:nvSpPr>
        <p:spPr>
          <a:xfrm>
            <a:off x="5189532" y="2727993"/>
            <a:ext cx="2240744" cy="701177"/>
          </a:xfrm>
          <a:prstGeom prst="rect">
            <a:avLst/>
          </a:prstGeom>
          <a:noFill/>
        </p:spPr>
        <p:txBody>
          <a:bodyPr wrap="square" lIns="143428" tIns="89642" rIns="143428" bIns="89642" rtlCol="0">
            <a:spAutoFit/>
          </a:bodyPr>
          <a:lstStyle/>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Speaker recognition</a:t>
            </a:r>
          </a:p>
          <a:p>
            <a:pPr defTabSz="877188">
              <a:lnSpc>
                <a:spcPct val="90000"/>
              </a:lnSpc>
              <a:spcAft>
                <a:spcPts val="588"/>
              </a:spcAft>
              <a:defRPr/>
            </a:pPr>
            <a:r>
              <a:rPr lang="en-US" sz="1600" kern="0">
                <a:gradFill>
                  <a:gsLst>
                    <a:gs pos="0">
                      <a:srgbClr val="FFFFFF"/>
                    </a:gs>
                    <a:gs pos="100000">
                      <a:srgbClr val="FFFFFF"/>
                    </a:gs>
                  </a:gsLst>
                  <a:lin ang="5400000" scaled="0"/>
                </a:gradFill>
                <a:latin typeface="Segoe UI Semilight"/>
              </a:rPr>
              <a:t>Speech</a:t>
            </a:r>
          </a:p>
        </p:txBody>
      </p:sp>
      <p:sp>
        <p:nvSpPr>
          <p:cNvPr id="82" name="gear_3"/>
          <p:cNvSpPr>
            <a:spLocks noChangeAspect="1" noEditPoints="1"/>
          </p:cNvSpPr>
          <p:nvPr/>
        </p:nvSpPr>
        <p:spPr bwMode="auto">
          <a:xfrm>
            <a:off x="10204746" y="1441325"/>
            <a:ext cx="377471" cy="3806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2087" y="1637440"/>
            <a:ext cx="1742789" cy="10553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Knowledge</a:t>
            </a:r>
          </a:p>
        </p:txBody>
      </p:sp>
      <p:sp>
        <p:nvSpPr>
          <p:cNvPr id="84" name="Rectangle 83"/>
          <p:cNvSpPr/>
          <p:nvPr/>
        </p:nvSpPr>
        <p:spPr bwMode="auto">
          <a:xfrm>
            <a:off x="5325788" y="1637434"/>
            <a:ext cx="1378439" cy="10553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Speech</a:t>
            </a:r>
          </a:p>
        </p:txBody>
      </p:sp>
      <p:sp>
        <p:nvSpPr>
          <p:cNvPr id="85" name="speech_2"/>
          <p:cNvSpPr>
            <a:spLocks noChangeAspect="1" noEditPoints="1"/>
          </p:cNvSpPr>
          <p:nvPr/>
        </p:nvSpPr>
        <p:spPr bwMode="auto">
          <a:xfrm>
            <a:off x="5828888" y="1453496"/>
            <a:ext cx="372238" cy="33068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560" y="1433209"/>
            <a:ext cx="447117" cy="413998"/>
          </a:xfrm>
          <a:prstGeom prst="rect">
            <a:avLst/>
          </a:prstGeom>
        </p:spPr>
      </p:pic>
      <p:sp>
        <p:nvSpPr>
          <p:cNvPr id="87" name="Rectangle 86"/>
          <p:cNvSpPr/>
          <p:nvPr/>
        </p:nvSpPr>
        <p:spPr bwMode="auto">
          <a:xfrm>
            <a:off x="3007137" y="1637436"/>
            <a:ext cx="1695960" cy="1055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Language</a:t>
            </a:r>
          </a:p>
        </p:txBody>
      </p:sp>
      <p:sp>
        <p:nvSpPr>
          <p:cNvPr id="88" name="Freeform 5"/>
          <p:cNvSpPr>
            <a:spLocks noChangeAspect="1" noEditPoints="1"/>
          </p:cNvSpPr>
          <p:nvPr/>
        </p:nvSpPr>
        <p:spPr bwMode="auto">
          <a:xfrm>
            <a:off x="7919792" y="1441648"/>
            <a:ext cx="386732" cy="3793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Semilight"/>
            </a:endParaRPr>
          </a:p>
        </p:txBody>
      </p:sp>
      <p:sp>
        <p:nvSpPr>
          <p:cNvPr id="89" name="Rectangle 88"/>
          <p:cNvSpPr/>
          <p:nvPr/>
        </p:nvSpPr>
        <p:spPr bwMode="auto">
          <a:xfrm>
            <a:off x="7326917" y="1637440"/>
            <a:ext cx="1572480" cy="1055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Search</a:t>
            </a:r>
          </a:p>
        </p:txBody>
      </p:sp>
      <p:sp>
        <p:nvSpPr>
          <p:cNvPr id="90" name="eye_2"/>
          <p:cNvSpPr>
            <a:spLocks noChangeAspect="1" noEditPoints="1"/>
          </p:cNvSpPr>
          <p:nvPr/>
        </p:nvSpPr>
        <p:spPr bwMode="auto">
          <a:xfrm>
            <a:off x="1414362" y="1469121"/>
            <a:ext cx="480346" cy="26652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Semilight"/>
            </a:endParaRPr>
          </a:p>
        </p:txBody>
      </p:sp>
      <p:sp>
        <p:nvSpPr>
          <p:cNvPr id="91" name="Rectangle 90"/>
          <p:cNvSpPr/>
          <p:nvPr/>
        </p:nvSpPr>
        <p:spPr bwMode="auto">
          <a:xfrm>
            <a:off x="924622" y="1637438"/>
            <a:ext cx="1459825" cy="1055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Vision</a:t>
            </a:r>
          </a:p>
        </p:txBody>
      </p:sp>
    </p:spTree>
    <p:extLst>
      <p:ext uri="{BB962C8B-B14F-4D97-AF65-F5344CB8AC3E}">
        <p14:creationId xmlns:p14="http://schemas.microsoft.com/office/powerpoint/2010/main" val="32881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60991E-6 -3.62233E-6 L -3.60991E-6 0.06787 " pathEditMode="relative" rAng="0" ptsTypes="AA">
                                      <p:cBhvr>
                                        <p:cTn id="9" dur="750" spd="-100000" fill="hold"/>
                                        <p:tgtEl>
                                          <p:spTgt spid="2"/>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250"/>
                                  </p:stCondLst>
                                  <p:childTnLst>
                                    <p:animMotion origin="layout" path="M 3.12995E-6 -2.29687E-6 L 3.12995E-6 0.06786 " pathEditMode="relative" rAng="0" ptsTypes="AA">
                                      <p:cBhvr>
                                        <p:cTn id="14" dur="750" spd="-100000" fill="hold"/>
                                        <p:tgtEl>
                                          <p:spTgt spid="49"/>
                                        </p:tgtEl>
                                        <p:attrNameLst>
                                          <p:attrName>ppt_x</p:attrName>
                                          <p:attrName>ppt_y</p:attrName>
                                        </p:attrNameLst>
                                      </p:cBhvr>
                                      <p:rCtr x="0" y="3382"/>
                                    </p:animMotion>
                                  </p:childTnLst>
                                </p:cTn>
                              </p:par>
                              <p:par>
                                <p:cTn id="15" presetID="10" presetClass="entr" presetSubtype="0" fill="hold" grpId="0" nodeType="withEffect">
                                  <p:stCondLst>
                                    <p:cond delay="7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grpId="1" nodeType="withEffect">
                                  <p:stCondLst>
                                    <p:cond delay="700"/>
                                  </p:stCondLst>
                                  <p:childTnLst>
                                    <p:animMotion origin="layout" path="M -1.90452E-6 -2.29687E-6 L -1.90452E-6 0.06786 " pathEditMode="relative" rAng="0" ptsTypes="AA">
                                      <p:cBhvr>
                                        <p:cTn id="19" dur="750" spd="-100000" fill="hold"/>
                                        <p:tgtEl>
                                          <p:spTgt spid="50"/>
                                        </p:tgtEl>
                                        <p:attrNameLst>
                                          <p:attrName>ppt_x</p:attrName>
                                          <p:attrName>ppt_y</p:attrName>
                                        </p:attrNameLst>
                                      </p:cBhvr>
                                      <p:rCtr x="0" y="3382"/>
                                    </p:animMotion>
                                  </p:childTnLst>
                                </p:cTn>
                              </p:par>
                              <p:par>
                                <p:cTn id="20" presetID="10" presetClass="entr" presetSubtype="0" fill="hold" grpId="0" nodeType="withEffect">
                                  <p:stCondLst>
                                    <p:cond delay="8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42" presetClass="path" presetSubtype="0" decel="100000" fill="hold" grpId="1" nodeType="withEffect">
                                  <p:stCondLst>
                                    <p:cond delay="850"/>
                                  </p:stCondLst>
                                  <p:childTnLst>
                                    <p:animMotion origin="layout" path="M -2.70871E-6 -2.29687E-6 L -2.70871E-6 0.06786 " pathEditMode="relative" rAng="0" ptsTypes="AA">
                                      <p:cBhvr>
                                        <p:cTn id="24" dur="750" spd="-100000" fill="hold"/>
                                        <p:tgtEl>
                                          <p:spTgt spid="51"/>
                                        </p:tgtEl>
                                        <p:attrNameLst>
                                          <p:attrName>ppt_x</p:attrName>
                                          <p:attrName>ppt_y</p:attrName>
                                        </p:attrNameLst>
                                      </p:cBhvr>
                                      <p:rCtr x="0" y="3382"/>
                                    </p:animMotion>
                                  </p:childTnLst>
                                </p:cTn>
                              </p:par>
                              <p:par>
                                <p:cTn id="25" presetID="10" presetClass="entr" presetSubtype="0" fill="hold" grpId="0" nodeType="withEffect">
                                  <p:stCondLst>
                                    <p:cond delay="25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grpId="1" nodeType="withEffect">
                                  <p:stCondLst>
                                    <p:cond delay="250"/>
                                  </p:stCondLst>
                                  <p:childTnLst>
                                    <p:animMotion origin="layout" path="M 3.12995E-6 -4.48025E-6 L 3.12995E-6 0.06787 " pathEditMode="relative" rAng="0" ptsTypes="AA">
                                      <p:cBhvr>
                                        <p:cTn id="29" dur="750" spd="-100000" fill="hold"/>
                                        <p:tgtEl>
                                          <p:spTgt spid="52"/>
                                        </p:tgtEl>
                                        <p:attrNameLst>
                                          <p:attrName>ppt_x</p:attrName>
                                          <p:attrName>ppt_y</p:attrName>
                                        </p:attrNameLst>
                                      </p:cBhvr>
                                      <p:rCtr x="0" y="3382"/>
                                    </p:animMotion>
                                  </p:childTnLst>
                                </p:cTn>
                              </p:par>
                              <p:par>
                                <p:cTn id="30" presetID="10" presetClass="entr" presetSubtype="0" fill="hold" grpId="0" nodeType="withEffect">
                                  <p:stCondLst>
                                    <p:cond delay="4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400"/>
                                  </p:stCondLst>
                                  <p:childTnLst>
                                    <p:animMotion origin="layout" path="M 2.70833E-6 4.44444E-6 L 2.70833E-6 0.06782 " pathEditMode="relative" rAng="0" ptsTypes="AA">
                                      <p:cBhvr>
                                        <p:cTn id="34" dur="750" spd="-100000" fill="hold"/>
                                        <p:tgtEl>
                                          <p:spTgt spid="55"/>
                                        </p:tgtEl>
                                        <p:attrNameLst>
                                          <p:attrName>ppt_x</p:attrName>
                                          <p:attrName>ppt_y</p:attrName>
                                        </p:attrNameLst>
                                      </p:cBhvr>
                                      <p:rCtr x="0" y="3380"/>
                                    </p:animMotion>
                                  </p:childTnLst>
                                </p:cTn>
                              </p:par>
                              <p:par>
                                <p:cTn id="35" presetID="10" presetClass="entr" presetSubtype="0" fill="hold" grpId="0" nodeType="withEffect">
                                  <p:stCondLst>
                                    <p:cond delay="5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550"/>
                                  </p:stCondLst>
                                  <p:childTnLst>
                                    <p:animMotion origin="layout" path="M -2.32321E-6 -4.48025E-6 L -2.32321E-6 0.06787 " pathEditMode="relative" rAng="0" ptsTypes="AA">
                                      <p:cBhvr>
                                        <p:cTn id="39" dur="750" spd="-100000" fill="hold"/>
                                        <p:tgtEl>
                                          <p:spTgt spid="56"/>
                                        </p:tgtEl>
                                        <p:attrNameLst>
                                          <p:attrName>ppt_x</p:attrName>
                                          <p:attrName>ppt_y</p:attrName>
                                        </p:attrNameLst>
                                      </p:cBhvr>
                                      <p:rCtr x="0" y="3382"/>
                                    </p:animMotion>
                                  </p:childTnLst>
                                </p:cTn>
                              </p:par>
                              <p:par>
                                <p:cTn id="40" presetID="10" presetClass="entr" presetSubtype="0" fill="hold" grpId="0"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42" presetClass="path" presetSubtype="0" decel="100000" fill="hold" grpId="1" nodeType="withEffect">
                                  <p:stCondLst>
                                    <p:cond delay="700"/>
                                  </p:stCondLst>
                                  <p:childTnLst>
                                    <p:animMotion origin="layout" path="M -1.90452E-6 -4.48025E-6 L -1.90452E-6 0.06787 " pathEditMode="relative" rAng="0" ptsTypes="AA">
                                      <p:cBhvr>
                                        <p:cTn id="44" dur="750" spd="-100000" fill="hold"/>
                                        <p:tgtEl>
                                          <p:spTgt spid="53"/>
                                        </p:tgtEl>
                                        <p:attrNameLst>
                                          <p:attrName>ppt_x</p:attrName>
                                          <p:attrName>ppt_y</p:attrName>
                                        </p:attrNameLst>
                                      </p:cBhvr>
                                      <p:rCtr x="0" y="3382"/>
                                    </p:animMotion>
                                  </p:childTnLst>
                                </p:cTn>
                              </p:par>
                              <p:par>
                                <p:cTn id="45" presetID="10" presetClass="entr" presetSubtype="0" fill="hold" grpId="0" nodeType="withEffect">
                                  <p:stCondLst>
                                    <p:cond delay="85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42" presetClass="path" presetSubtype="0" decel="100000" fill="hold" grpId="1" nodeType="withEffect">
                                  <p:stCondLst>
                                    <p:cond delay="850"/>
                                  </p:stCondLst>
                                  <p:childTnLst>
                                    <p:animMotion origin="layout" path="M -2.70871E-6 -4.48025E-6 L -2.70871E-6 0.06787 " pathEditMode="relative" rAng="0" ptsTypes="AA">
                                      <p:cBhvr>
                                        <p:cTn id="49" dur="750" spd="-100000" fill="hold"/>
                                        <p:tgtEl>
                                          <p:spTgt spid="54"/>
                                        </p:tgtEl>
                                        <p:attrNameLst>
                                          <p:attrName>ppt_x</p:attrName>
                                          <p:attrName>ppt_y</p:attrName>
                                        </p:attrNameLst>
                                      </p:cBhvr>
                                      <p:rCtr x="0" y="3382"/>
                                    </p:animMotion>
                                  </p:childTnLst>
                                </p:cTn>
                              </p:par>
                              <p:par>
                                <p:cTn id="50" presetID="10" presetClass="entr" presetSubtype="0" fill="hold" grpId="0" nodeType="withEffect">
                                  <p:stCondLst>
                                    <p:cond delay="25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42" presetClass="path" presetSubtype="0" decel="100000" fill="hold" grpId="1" nodeType="withEffect">
                                  <p:stCondLst>
                                    <p:cond delay="250"/>
                                  </p:stCondLst>
                                  <p:childTnLst>
                                    <p:animMotion origin="layout" path="M 2.36661E-6 3.91739E-6 L 2.36661E-6 0.06786 " pathEditMode="relative" rAng="0" ptsTypes="AA">
                                      <p:cBhvr>
                                        <p:cTn id="54" dur="750" spd="-100000" fill="hold"/>
                                        <p:tgtEl>
                                          <p:spTgt spid="57"/>
                                        </p:tgtEl>
                                        <p:attrNameLst>
                                          <p:attrName>ppt_x</p:attrName>
                                          <p:attrName>ppt_y</p:attrName>
                                        </p:attrNameLst>
                                      </p:cBhvr>
                                      <p:rCtr x="0" y="3382"/>
                                    </p:animMotion>
                                  </p:childTnLst>
                                </p:cTn>
                              </p:par>
                              <p:par>
                                <p:cTn id="55" presetID="10" presetClass="entr" presetSubtype="0" fill="hold" grpId="0" nodeType="withEffect">
                                  <p:stCondLst>
                                    <p:cond delay="4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42" presetClass="path" presetSubtype="0" decel="100000" fill="hold" grpId="1" nodeType="withEffect">
                                  <p:stCondLst>
                                    <p:cond delay="400"/>
                                  </p:stCondLst>
                                  <p:childTnLst>
                                    <p:animMotion origin="layout" path="M 3.33333E-6 3.7037E-6 L 3.33333E-6 0.06782 " pathEditMode="relative" rAng="0" ptsTypes="AA">
                                      <p:cBhvr>
                                        <p:cTn id="59" dur="750" spd="-100000" fill="hold"/>
                                        <p:tgtEl>
                                          <p:spTgt spid="61"/>
                                        </p:tgtEl>
                                        <p:attrNameLst>
                                          <p:attrName>ppt_x</p:attrName>
                                          <p:attrName>ppt_y</p:attrName>
                                        </p:attrNameLst>
                                      </p:cBhvr>
                                      <p:rCtr x="0" y="3380"/>
                                    </p:animMotion>
                                  </p:childTnLst>
                                </p:cTn>
                              </p:par>
                              <p:par>
                                <p:cTn id="60" presetID="10" presetClass="entr" presetSubtype="0" fill="hold" grpId="0" nodeType="withEffect">
                                  <p:stCondLst>
                                    <p:cond delay="55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42" presetClass="path" presetSubtype="0" decel="100000" fill="hold" grpId="1" nodeType="withEffect">
                                  <p:stCondLst>
                                    <p:cond delay="550"/>
                                  </p:stCondLst>
                                  <p:childTnLst>
                                    <p:animMotion origin="layout" path="M -4.30431E-6 -1.78847E-6 L -4.30431E-6 0.06786 " pathEditMode="relative" rAng="0" ptsTypes="AA">
                                      <p:cBhvr>
                                        <p:cTn id="64" dur="750" spd="-100000" fill="hold"/>
                                        <p:tgtEl>
                                          <p:spTgt spid="63"/>
                                        </p:tgtEl>
                                        <p:attrNameLst>
                                          <p:attrName>ppt_x</p:attrName>
                                          <p:attrName>ppt_y</p:attrName>
                                        </p:attrNameLst>
                                      </p:cBhvr>
                                      <p:rCtr x="0" y="3382"/>
                                    </p:animMotion>
                                  </p:childTnLst>
                                </p:cTn>
                              </p:par>
                              <p:par>
                                <p:cTn id="65" presetID="10" presetClass="entr" presetSubtype="0" fill="hold" grpId="0" nodeType="withEffect">
                                  <p:stCondLst>
                                    <p:cond delay="7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grpId="1" nodeType="withEffect">
                                  <p:stCondLst>
                                    <p:cond delay="700"/>
                                  </p:stCondLst>
                                  <p:childTnLst>
                                    <p:animMotion origin="layout" path="M -1.90452E-6 -1.78847E-6 L -1.90452E-6 0.06786 " pathEditMode="relative" rAng="0" ptsTypes="AA">
                                      <p:cBhvr>
                                        <p:cTn id="69" dur="750" spd="-100000" fill="hold"/>
                                        <p:tgtEl>
                                          <p:spTgt spid="59"/>
                                        </p:tgtEl>
                                        <p:attrNameLst>
                                          <p:attrName>ppt_x</p:attrName>
                                          <p:attrName>ppt_y</p:attrName>
                                        </p:attrNameLst>
                                      </p:cBhvr>
                                      <p:rCtr x="0" y="3382"/>
                                    </p:animMotion>
                                  </p:childTnLst>
                                </p:cTn>
                              </p:par>
                              <p:par>
                                <p:cTn id="70" presetID="10" presetClass="entr" presetSubtype="0" fill="hold" grpId="0" nodeType="withEffect">
                                  <p:stCondLst>
                                    <p:cond delay="85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42" presetClass="path" presetSubtype="0" decel="100000" fill="hold" grpId="1" nodeType="withEffect">
                                  <p:stCondLst>
                                    <p:cond delay="850"/>
                                  </p:stCondLst>
                                  <p:childTnLst>
                                    <p:animMotion origin="layout" path="M -9.9566E-8 -1.78847E-6 L -9.9566E-8 0.06786 " pathEditMode="relative" rAng="0" ptsTypes="AA">
                                      <p:cBhvr>
                                        <p:cTn id="74"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p:nvPr/>
        </p:nvSpPr>
        <p:spPr bwMode="auto">
          <a:xfrm>
            <a:off x="1" y="487"/>
            <a:ext cx="12191999" cy="3226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248692" y="299275"/>
            <a:ext cx="5751416"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Azure Machine Learning</a:t>
            </a:r>
          </a:p>
        </p:txBody>
      </p:sp>
      <p:sp>
        <p:nvSpPr>
          <p:cNvPr id="18" name="TextBox 17"/>
          <p:cNvSpPr txBox="1"/>
          <p:nvPr/>
        </p:nvSpPr>
        <p:spPr>
          <a:xfrm>
            <a:off x="437322" y="1403483"/>
            <a:ext cx="3425761"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Integrated environment</a:t>
            </a:r>
          </a:p>
        </p:txBody>
      </p:sp>
      <p:pic>
        <p:nvPicPr>
          <p:cNvPr id="25" name="Picture 24" hidden="1"/>
          <p:cNvPicPr>
            <a:picLocks noChangeAspect="1"/>
          </p:cNvPicPr>
          <p:nvPr/>
        </p:nvPicPr>
        <p:blipFill>
          <a:blip r:embed="rId3"/>
          <a:stretch>
            <a:fillRect/>
          </a:stretch>
        </p:blipFill>
        <p:spPr>
          <a:xfrm>
            <a:off x="13769542" y="-1381"/>
            <a:ext cx="1313784" cy="28954522"/>
          </a:xfrm>
          <a:prstGeom prst="rect">
            <a:avLst/>
          </a:prstGeom>
        </p:spPr>
      </p:pic>
      <p:sp>
        <p:nvSpPr>
          <p:cNvPr id="2" name="Rectangle 1"/>
          <p:cNvSpPr/>
          <p:nvPr/>
        </p:nvSpPr>
        <p:spPr>
          <a:xfrm>
            <a:off x="472618" y="1812556"/>
            <a:ext cx="3390466" cy="646331"/>
          </a:xfrm>
          <a:prstGeom prst="rect">
            <a:avLst/>
          </a:prstGeom>
        </p:spPr>
        <p:txBody>
          <a:bodyPr wrap="square">
            <a:spAutoFit/>
          </a:bodyPr>
          <a:lstStyle/>
          <a:p>
            <a:r>
              <a:rPr lang="en-US" kern="0" dirty="0">
                <a:gradFill>
                  <a:gsLst>
                    <a:gs pos="0">
                      <a:srgbClr val="FFFFFF"/>
                    </a:gs>
                    <a:gs pos="100000">
                      <a:srgbClr val="FFFFFF"/>
                    </a:gs>
                  </a:gsLst>
                  <a:lin ang="5400000" scaled="0"/>
                </a:gradFill>
              </a:rPr>
              <a:t>Simple drag, drop, and connect interface for Data Science</a:t>
            </a:r>
            <a:endParaRPr lang="en-US" dirty="0"/>
          </a:p>
        </p:txBody>
      </p:sp>
      <p:pic>
        <p:nvPicPr>
          <p:cNvPr id="1026" name="Picture 2" descr="Example of a cloud service architecture where Machine Learning enables you to build, deploy, and share predictive analysis solutions"/>
          <p:cNvPicPr>
            <a:picLocks noChangeAspect="1" noChangeArrowheads="1"/>
          </p:cNvPicPr>
          <p:nvPr/>
        </p:nvPicPr>
        <p:blipFill rotWithShape="1">
          <a:blip r:embed="rId4">
            <a:extLst>
              <a:ext uri="{28A0092B-C50C-407E-A947-70E740481C1C}">
                <a14:useLocalDpi xmlns:a14="http://schemas.microsoft.com/office/drawing/2010/main" val="0"/>
              </a:ext>
            </a:extLst>
          </a:blip>
          <a:srcRect t="4136" b="42964"/>
          <a:stretch/>
        </p:blipFill>
        <p:spPr bwMode="auto">
          <a:xfrm>
            <a:off x="-9525" y="3226851"/>
            <a:ext cx="12219153" cy="363601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0" y="3226852"/>
            <a:ext cx="12185186" cy="3630662"/>
          </a:xfrm>
          <a:prstGeom prst="rect">
            <a:avLst/>
          </a:prstGeom>
          <a:gradFill flip="none" rotWithShape="1">
            <a:gsLst>
              <a:gs pos="0">
                <a:srgbClr val="000000">
                  <a:alpha val="4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TextBox 82"/>
          <p:cNvSpPr txBox="1"/>
          <p:nvPr/>
        </p:nvSpPr>
        <p:spPr>
          <a:xfrm>
            <a:off x="4545275" y="1403483"/>
            <a:ext cx="3425761"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Best-in-class algorithms</a:t>
            </a:r>
          </a:p>
        </p:txBody>
      </p:sp>
      <p:sp>
        <p:nvSpPr>
          <p:cNvPr id="157" name="Rectangle 156"/>
          <p:cNvSpPr/>
          <p:nvPr/>
        </p:nvSpPr>
        <p:spPr>
          <a:xfrm>
            <a:off x="4580571" y="1812556"/>
            <a:ext cx="3390466" cy="923330"/>
          </a:xfrm>
          <a:prstGeom prst="rect">
            <a:avLst/>
          </a:prstGeom>
        </p:spPr>
        <p:txBody>
          <a:bodyPr wrap="square">
            <a:spAutoFit/>
          </a:bodyPr>
          <a:lstStyle/>
          <a:p>
            <a:r>
              <a:rPr lang="en-US" kern="0" dirty="0">
                <a:gradFill>
                  <a:gsLst>
                    <a:gs pos="0">
                      <a:srgbClr val="FFFFFF"/>
                    </a:gs>
                    <a:gs pos="100000">
                      <a:srgbClr val="FFFFFF"/>
                    </a:gs>
                  </a:gsLst>
                  <a:lin ang="5400000" scaled="0"/>
                </a:gradFill>
              </a:rPr>
              <a:t>Built-in collection of best-of- breed algorithms. R, CRAN packages, and Python</a:t>
            </a:r>
            <a:endParaRPr lang="en-US" dirty="0"/>
          </a:p>
        </p:txBody>
      </p:sp>
      <p:sp>
        <p:nvSpPr>
          <p:cNvPr id="158" name="TextBox 157"/>
          <p:cNvSpPr txBox="1"/>
          <p:nvPr/>
        </p:nvSpPr>
        <p:spPr>
          <a:xfrm>
            <a:off x="8591578" y="1403483"/>
            <a:ext cx="3425761"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Deploy in minutes</a:t>
            </a:r>
          </a:p>
        </p:txBody>
      </p:sp>
      <p:sp>
        <p:nvSpPr>
          <p:cNvPr id="159" name="Rectangle 158"/>
          <p:cNvSpPr/>
          <p:nvPr/>
        </p:nvSpPr>
        <p:spPr>
          <a:xfrm>
            <a:off x="8626874" y="1812556"/>
            <a:ext cx="3208955" cy="646331"/>
          </a:xfrm>
          <a:prstGeom prst="rect">
            <a:avLst/>
          </a:prstGeom>
        </p:spPr>
        <p:txBody>
          <a:bodyPr wrap="square">
            <a:spAutoFit/>
          </a:bodyPr>
          <a:lstStyle/>
          <a:p>
            <a:r>
              <a:rPr lang="en-US" kern="0" dirty="0">
                <a:gradFill>
                  <a:gsLst>
                    <a:gs pos="0">
                      <a:srgbClr val="FFFFFF"/>
                    </a:gs>
                    <a:gs pos="100000">
                      <a:srgbClr val="FFFFFF"/>
                    </a:gs>
                  </a:gsLst>
                  <a:lin ang="5400000" scaled="0"/>
                </a:gradFill>
              </a:rPr>
              <a:t>Train and operationalize models with a single click</a:t>
            </a:r>
            <a:endParaRPr lang="en-US" dirty="0"/>
          </a:p>
        </p:txBody>
      </p:sp>
    </p:spTree>
    <p:extLst>
      <p:ext uri="{BB962C8B-B14F-4D97-AF65-F5344CB8AC3E}">
        <p14:creationId xmlns:p14="http://schemas.microsoft.com/office/powerpoint/2010/main" val="30585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28173"/>
          <a:stretch/>
        </p:blipFill>
        <p:spPr>
          <a:xfrm>
            <a:off x="5610714" y="-38554"/>
            <a:ext cx="6672704" cy="6934654"/>
          </a:xfrm>
          <a:prstGeom prst="rect">
            <a:avLst/>
          </a:prstGeom>
        </p:spPr>
      </p:pic>
      <p:sp>
        <p:nvSpPr>
          <p:cNvPr id="26" name="Rectangle 25"/>
          <p:cNvSpPr/>
          <p:nvPr/>
        </p:nvSpPr>
        <p:spPr bwMode="auto">
          <a:xfrm>
            <a:off x="4726062" y="0"/>
            <a:ext cx="7565280" cy="6857026"/>
          </a:xfrm>
          <a:prstGeom prst="rect">
            <a:avLst/>
          </a:prstGeom>
          <a:gradFill flip="none" rotWithShape="1">
            <a:gsLst>
              <a:gs pos="0">
                <a:srgbClr val="000000">
                  <a:alpha val="45000"/>
                </a:srgbClr>
              </a:gs>
              <a:gs pos="100000">
                <a:srgbClr val="000000">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p:cNvPr>
          <p:cNvSpPr/>
          <p:nvPr/>
        </p:nvSpPr>
        <p:spPr bwMode="auto">
          <a:xfrm>
            <a:off x="0" y="0"/>
            <a:ext cx="5610713"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385449" y="1060842"/>
            <a:ext cx="4730148" cy="735033"/>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Deep Learning</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grpSp>
        <p:nvGrpSpPr>
          <p:cNvPr id="3" name="Group 2"/>
          <p:cNvGrpSpPr/>
          <p:nvPr/>
        </p:nvGrpSpPr>
        <p:grpSpPr>
          <a:xfrm>
            <a:off x="385449" y="2182368"/>
            <a:ext cx="4993756" cy="3870509"/>
            <a:chOff x="385019" y="2753057"/>
            <a:chExt cx="4993756" cy="3870509"/>
          </a:xfrm>
        </p:grpSpPr>
        <p:sp>
          <p:nvSpPr>
            <p:cNvPr id="18" name="TextBox 17"/>
            <p:cNvSpPr txBox="1"/>
            <p:nvPr/>
          </p:nvSpPr>
          <p:spPr>
            <a:xfrm>
              <a:off x="385019" y="5214219"/>
              <a:ext cx="473057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Azure AI infrastructure</a:t>
              </a:r>
            </a:p>
          </p:txBody>
        </p:sp>
        <p:sp>
          <p:nvSpPr>
            <p:cNvPr id="2" name="Rectangle 1"/>
            <p:cNvSpPr/>
            <p:nvPr/>
          </p:nvSpPr>
          <p:spPr>
            <a:xfrm>
              <a:off x="420314" y="5623292"/>
              <a:ext cx="4923166" cy="1000274"/>
            </a:xfrm>
            <a:prstGeom prst="rect">
              <a:avLst/>
            </a:prstGeom>
          </p:spPr>
          <p:txBody>
            <a:bodyPr wrap="square">
              <a:spAutoFit/>
            </a:bodyPr>
            <a:lstStyle/>
            <a:p>
              <a:pPr>
                <a:spcAft>
                  <a:spcPts val="600"/>
                </a:spcAft>
              </a:pPr>
              <a:r>
                <a:rPr lang="en-US" kern="0" dirty="0">
                  <a:gradFill>
                    <a:gsLst>
                      <a:gs pos="0">
                        <a:srgbClr val="FFFFFF"/>
                      </a:gs>
                      <a:gs pos="100000">
                        <a:srgbClr val="FFFFFF"/>
                      </a:gs>
                    </a:gsLst>
                    <a:lin ang="5400000" scaled="0"/>
                  </a:gradFill>
                </a:rPr>
                <a:t>The AI supercomputer: CPU, GPU, and </a:t>
              </a:r>
              <a:br>
                <a:rPr lang="en-US" kern="0" dirty="0">
                  <a:gradFill>
                    <a:gsLst>
                      <a:gs pos="0">
                        <a:srgbClr val="FFFFFF"/>
                      </a:gs>
                      <a:gs pos="100000">
                        <a:srgbClr val="FFFFFF"/>
                      </a:gs>
                    </a:gsLst>
                    <a:lin ang="5400000" scaled="0"/>
                  </a:gradFill>
                </a:rPr>
              </a:br>
              <a:r>
                <a:rPr lang="en-US" kern="0" dirty="0">
                  <a:gradFill>
                    <a:gsLst>
                      <a:gs pos="0">
                        <a:srgbClr val="FFFFFF"/>
                      </a:gs>
                      <a:gs pos="100000">
                        <a:srgbClr val="FFFFFF"/>
                      </a:gs>
                    </a:gsLst>
                    <a:lin ang="5400000" scaled="0"/>
                  </a:gradFill>
                </a:rPr>
                <a:t>(coming next) FPGA</a:t>
              </a:r>
            </a:p>
            <a:p>
              <a:r>
                <a:rPr lang="en-US" kern="0" dirty="0">
                  <a:gradFill>
                    <a:gsLst>
                      <a:gs pos="0">
                        <a:srgbClr val="FFFFFF"/>
                      </a:gs>
                      <a:gs pos="100000">
                        <a:srgbClr val="FFFFFF"/>
                      </a:gs>
                    </a:gsLst>
                    <a:lin ang="5400000" scaled="0"/>
                  </a:gradFill>
                </a:rPr>
                <a:t>Managed service with Batch AI Training</a:t>
              </a:r>
              <a:endParaRPr lang="en-US" dirty="0"/>
            </a:p>
          </p:txBody>
        </p:sp>
        <p:sp>
          <p:nvSpPr>
            <p:cNvPr id="84" name="TextBox 83"/>
            <p:cNvSpPr txBox="1"/>
            <p:nvPr/>
          </p:nvSpPr>
          <p:spPr>
            <a:xfrm>
              <a:off x="386617" y="3939409"/>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Productive tools</a:t>
              </a:r>
            </a:p>
          </p:txBody>
        </p:sp>
        <p:sp>
          <p:nvSpPr>
            <p:cNvPr id="85" name="Rectangle 84"/>
            <p:cNvSpPr/>
            <p:nvPr/>
          </p:nvSpPr>
          <p:spPr>
            <a:xfrm>
              <a:off x="421912" y="4348482"/>
              <a:ext cx="4923166" cy="723275"/>
            </a:xfrm>
            <a:prstGeom prst="rect">
              <a:avLst/>
            </a:prstGeom>
          </p:spPr>
          <p:txBody>
            <a:bodyPr wrap="square">
              <a:spAutoFit/>
            </a:bodyPr>
            <a:lstStyle/>
            <a:p>
              <a:pPr>
                <a:spcAft>
                  <a:spcPts val="600"/>
                </a:spcAft>
              </a:pPr>
              <a:r>
                <a:rPr lang="en-US" kern="0" dirty="0">
                  <a:gradFill>
                    <a:gsLst>
                      <a:gs pos="0">
                        <a:srgbClr val="FFFFFF"/>
                      </a:gs>
                      <a:gs pos="100000">
                        <a:srgbClr val="FFFFFF"/>
                      </a:gs>
                    </a:gsLst>
                    <a:lin ang="5400000" scaled="0"/>
                  </a:gradFill>
                </a:rPr>
                <a:t>Visual Studio</a:t>
              </a:r>
            </a:p>
            <a:p>
              <a:r>
                <a:rPr lang="en-US" kern="0" dirty="0" err="1">
                  <a:gradFill>
                    <a:gsLst>
                      <a:gs pos="0">
                        <a:srgbClr val="FFFFFF"/>
                      </a:gs>
                      <a:gs pos="100000">
                        <a:srgbClr val="FFFFFF"/>
                      </a:gs>
                    </a:gsLst>
                    <a:lin ang="5400000" scaled="0"/>
                  </a:gradFill>
                </a:rPr>
                <a:t>Jupyter</a:t>
              </a:r>
              <a:r>
                <a:rPr lang="en-US" kern="0" dirty="0">
                  <a:gradFill>
                    <a:gsLst>
                      <a:gs pos="0">
                        <a:srgbClr val="FFFFFF"/>
                      </a:gs>
                      <a:gs pos="100000">
                        <a:srgbClr val="FFFFFF"/>
                      </a:gs>
                    </a:gsLst>
                    <a:lin ang="5400000" scaled="0"/>
                  </a:gradFill>
                </a:rPr>
                <a:t> Notebook</a:t>
              </a:r>
              <a:endParaRPr lang="en-US" dirty="0"/>
            </a:p>
          </p:txBody>
        </p:sp>
        <p:sp>
          <p:nvSpPr>
            <p:cNvPr id="86" name="TextBox 85"/>
            <p:cNvSpPr txBox="1"/>
            <p:nvPr/>
          </p:nvSpPr>
          <p:spPr>
            <a:xfrm>
              <a:off x="420314" y="2753057"/>
              <a:ext cx="4305318" cy="458034"/>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200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Open environment</a:t>
              </a:r>
            </a:p>
          </p:txBody>
        </p:sp>
        <p:sp>
          <p:nvSpPr>
            <p:cNvPr id="156" name="Rectangle 155"/>
            <p:cNvSpPr/>
            <p:nvPr/>
          </p:nvSpPr>
          <p:spPr>
            <a:xfrm>
              <a:off x="455609" y="3162130"/>
              <a:ext cx="4923166" cy="723275"/>
            </a:xfrm>
            <a:prstGeom prst="rect">
              <a:avLst/>
            </a:prstGeom>
          </p:spPr>
          <p:txBody>
            <a:bodyPr wrap="square">
              <a:spAutoFit/>
            </a:bodyPr>
            <a:lstStyle/>
            <a:p>
              <a:pPr>
                <a:spcAft>
                  <a:spcPts val="600"/>
                </a:spcAft>
              </a:pPr>
              <a:r>
                <a:rPr lang="en-US" kern="0" dirty="0">
                  <a:gradFill>
                    <a:gsLst>
                      <a:gs pos="0">
                        <a:srgbClr val="FFFFFF"/>
                      </a:gs>
                      <a:gs pos="100000">
                        <a:srgbClr val="FFFFFF"/>
                      </a:gs>
                    </a:gsLst>
                    <a:lin ang="5400000" scaled="0"/>
                  </a:gradFill>
                </a:rPr>
                <a:t>Cognitive Toolkit: performance, scale </a:t>
              </a:r>
            </a:p>
            <a:p>
              <a:r>
                <a:rPr lang="en-US" kern="0" dirty="0">
                  <a:gradFill>
                    <a:gsLst>
                      <a:gs pos="0">
                        <a:srgbClr val="FFFFFF"/>
                      </a:gs>
                      <a:gs pos="100000">
                        <a:srgbClr val="FFFFFF"/>
                      </a:gs>
                    </a:gsLst>
                    <a:lin ang="5400000" scaled="0"/>
                  </a:gradFill>
                </a:rPr>
                <a:t>Full support for </a:t>
              </a:r>
              <a:r>
                <a:rPr lang="en-US" kern="0" dirty="0" err="1">
                  <a:gradFill>
                    <a:gsLst>
                      <a:gs pos="0">
                        <a:srgbClr val="FFFFFF"/>
                      </a:gs>
                      <a:gs pos="100000">
                        <a:srgbClr val="FFFFFF"/>
                      </a:gs>
                    </a:gsLst>
                    <a:lin ang="5400000" scaled="0"/>
                  </a:gradFill>
                </a:rPr>
                <a:t>TensorFlow</a:t>
              </a:r>
              <a:r>
                <a:rPr lang="en-US" kern="0" dirty="0">
                  <a:gradFill>
                    <a:gsLst>
                      <a:gs pos="0">
                        <a:srgbClr val="FFFFFF"/>
                      </a:gs>
                      <a:gs pos="100000">
                        <a:srgbClr val="FFFFFF"/>
                      </a:gs>
                    </a:gsLst>
                    <a:lin ang="5400000" scaled="0"/>
                  </a:gradFill>
                </a:rPr>
                <a:t>, </a:t>
              </a:r>
              <a:r>
                <a:rPr lang="en-US" kern="0" dirty="0" err="1">
                  <a:gradFill>
                    <a:gsLst>
                      <a:gs pos="0">
                        <a:srgbClr val="FFFFFF"/>
                      </a:gs>
                      <a:gs pos="100000">
                        <a:srgbClr val="FFFFFF"/>
                      </a:gs>
                    </a:gsLst>
                    <a:lin ang="5400000" scaled="0"/>
                  </a:gradFill>
                </a:rPr>
                <a:t>Caffee</a:t>
              </a:r>
              <a:endParaRPr lang="en-US" dirty="0"/>
            </a:p>
          </p:txBody>
        </p:sp>
      </p:grpSp>
    </p:spTree>
    <p:extLst>
      <p:ext uri="{BB962C8B-B14F-4D97-AF65-F5344CB8AC3E}">
        <p14:creationId xmlns:p14="http://schemas.microsoft.com/office/powerpoint/2010/main" val="70844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3" presetClass="path" presetSubtype="0" decel="100000" fill="hold" grpId="1" nodeType="withEffect">
                                  <p:stCondLst>
                                    <p:cond delay="0"/>
                                  </p:stCondLst>
                                  <p:childTnLst>
                                    <p:animMotion origin="layout" path="M 3.125E-6 -3.33333E-6 L 0.04609 -3.33333E-6 " pathEditMode="relative" rAng="0" ptsTypes="AA">
                                      <p:cBhvr>
                                        <p:cTn id="14" dur="750" spd="-100000" fill="hold"/>
                                        <p:tgtEl>
                                          <p:spTgt spid="16"/>
                                        </p:tgtEl>
                                        <p:attrNameLst>
                                          <p:attrName>ppt_x</p:attrName>
                                          <p:attrName>ppt_y</p:attrName>
                                        </p:attrNameLst>
                                      </p:cBhvr>
                                      <p:rCtr x="2305" y="0"/>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nodeType="withEffect">
                                  <p:stCondLst>
                                    <p:cond delay="100"/>
                                  </p:stCondLst>
                                  <p:childTnLst>
                                    <p:animMotion origin="layout" path="M 1.875E-6 -2.96296E-6 L 0.04609 -2.96296E-6 " pathEditMode="relative" rAng="0" ptsTypes="AA">
                                      <p:cBhvr>
                                        <p:cTn id="19" dur="750" spd="-100000" fill="hold"/>
                                        <p:tgtEl>
                                          <p:spTgt spid="3"/>
                                        </p:tgtEl>
                                        <p:attrNameLst>
                                          <p:attrName>ppt_x</p:attrName>
                                          <p:attrName>ppt_y</p:attrName>
                                        </p:attrNameLst>
                                      </p:cBhvr>
                                      <p:rCtr x="23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866" y="487"/>
            <a:ext cx="12190271" cy="749068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874542" y="2755891"/>
            <a:ext cx="6827378" cy="3939721"/>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06096"/>
            </a:xfrm>
            <a:prstGeom prst="rect">
              <a:avLst/>
            </a:prstGeom>
          </p:spPr>
          <p:txBody>
            <a:bodyPr wrap="square">
              <a:spAutoFit/>
            </a:bodyPr>
            <a:lstStyle/>
            <a:p>
              <a:pPr algn="ctr" defTabSz="914225"/>
              <a:r>
                <a:rPr lang="en-US" sz="5399" dirty="0">
                  <a:solidFill>
                    <a:prstClr val="white"/>
                  </a:solidFill>
                  <a:latin typeface="Calibri" panose="020F0502020204030204"/>
                </a:rPr>
                <a:t>John F. Kennedy (JFK)</a:t>
              </a:r>
            </a:p>
            <a:p>
              <a:pPr algn="ctr" defTabSz="914225"/>
              <a:r>
                <a:rPr lang="en-US" sz="3600" dirty="0">
                  <a:solidFill>
                    <a:prstClr val="white"/>
                  </a:solidFill>
                  <a:latin typeface="Calibri" panose="020F0502020204030204"/>
                </a:rPr>
                <a:t>November 22, 1963</a:t>
              </a:r>
            </a:p>
          </p:txBody>
        </p:sp>
      </p:grpSp>
    </p:spTree>
    <p:extLst>
      <p:ext uri="{BB962C8B-B14F-4D97-AF65-F5344CB8AC3E}">
        <p14:creationId xmlns:p14="http://schemas.microsoft.com/office/powerpoint/2010/main" val="3434941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0DB6AD9A-4BA9-429F-8CF4-293D09FDFE27}"/>
              </a:ext>
            </a:extLst>
          </p:cNvPr>
          <p:cNvGrpSpPr/>
          <p:nvPr/>
        </p:nvGrpSpPr>
        <p:grpSpPr>
          <a:xfrm>
            <a:off x="9019178" y="4174860"/>
            <a:ext cx="2347802" cy="2033539"/>
            <a:chOff x="9019592" y="4174966"/>
            <a:chExt cx="2348135" cy="2033828"/>
          </a:xfrm>
        </p:grpSpPr>
        <p:pic>
          <p:nvPicPr>
            <p:cNvPr id="12" name="Picture 11">
              <a:extLst>
                <a:ext uri="{FF2B5EF4-FFF2-40B4-BE49-F238E27FC236}">
                  <a16:creationId xmlns:a16="http://schemas.microsoft.com/office/drawing/2014/main" id="{7513D421-A01E-4BD6-96BD-CB4786A9A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3" b="89474" l="2581" r="90968">
                          <a14:foregroundMark x1="50323" y1="11278" x2="50323" y2="11278"/>
                          <a14:foregroundMark x1="79355" y1="84962" x2="79355" y2="84962"/>
                          <a14:foregroundMark x1="88387" y1="80451" x2="88387" y2="80451"/>
                          <a14:foregroundMark x1="89677" y1="81203" x2="89677" y2="81203"/>
                          <a14:foregroundMark x1="74839" y1="78195" x2="89032" y2="84962"/>
                          <a14:foregroundMark x1="87742" y1="85714" x2="89677" y2="80451"/>
                          <a14:foregroundMark x1="88387" y1="80451" x2="90968" y2="81203"/>
                          <a14:foregroundMark x1="90968" y1="81203" x2="88387" y2="82707"/>
                          <a14:foregroundMark x1="12258" y1="69925" x2="9677" y2="73684"/>
                          <a14:foregroundMark x1="2581" y1="67669" x2="7097" y2="73684"/>
                          <a14:backgroundMark x1="6452" y1="60150" x2="2581" y2="63910"/>
                        </a14:backgroundRemoval>
                      </a14:imgEffect>
                    </a14:imgLayer>
                  </a14:imgProps>
                </a:ext>
              </a:extLst>
            </a:blip>
            <a:stretch>
              <a:fillRect/>
            </a:stretch>
          </p:blipFill>
          <p:spPr>
            <a:xfrm>
              <a:off x="9019592" y="4941969"/>
              <a:ext cx="1476375" cy="1266825"/>
            </a:xfrm>
            <a:prstGeom prst="rect">
              <a:avLst/>
            </a:prstGeom>
          </p:spPr>
        </p:pic>
        <p:sp>
          <p:nvSpPr>
            <p:cNvPr id="70" name="TextBox 69">
              <a:extLst>
                <a:ext uri="{FF2B5EF4-FFF2-40B4-BE49-F238E27FC236}">
                  <a16:creationId xmlns:a16="http://schemas.microsoft.com/office/drawing/2014/main" id="{E7D849EA-946A-49F6-8354-0FE10F90EAD7}"/>
                </a:ext>
              </a:extLst>
            </p:cNvPr>
            <p:cNvSpPr txBox="1"/>
            <p:nvPr/>
          </p:nvSpPr>
          <p:spPr>
            <a:xfrm>
              <a:off x="9876870" y="4174966"/>
              <a:ext cx="1490857" cy="720197"/>
            </a:xfrm>
            <a:prstGeom prst="rect">
              <a:avLst/>
            </a:prstGeom>
            <a:noFill/>
          </p:spPr>
          <p:txBody>
            <a:bodyPr wrap="none" rtlCol="0">
              <a:spAutoFit/>
            </a:bodyPr>
            <a:lstStyle/>
            <a:p>
              <a:pPr defTabSz="914225"/>
              <a:r>
                <a:rPr lang="en-US" sz="2000" dirty="0">
                  <a:solidFill>
                    <a:prstClr val="black"/>
                  </a:solidFill>
                  <a:latin typeface="Calibri" panose="020F0502020204030204"/>
                </a:rPr>
                <a:t>Web App</a:t>
              </a:r>
            </a:p>
            <a:p>
              <a:pPr defTabSz="914225"/>
              <a:r>
                <a:rPr lang="en-US" sz="2000" dirty="0">
                  <a:solidFill>
                    <a:prstClr val="black"/>
                  </a:solidFill>
                  <a:latin typeface="Calibri" panose="020F0502020204030204"/>
                </a:rPr>
                <a:t>(azsearch.js)</a:t>
              </a:r>
            </a:p>
          </p:txBody>
        </p:sp>
      </p:grpSp>
      <p:pic>
        <p:nvPicPr>
          <p:cNvPr id="10" name="Picture 9">
            <a:extLst>
              <a:ext uri="{FF2B5EF4-FFF2-40B4-BE49-F238E27FC236}">
                <a16:creationId xmlns:a16="http://schemas.microsoft.com/office/drawing/2014/main" id="{4A0B7076-8AFA-4312-B717-C283C279F9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95" b="89577" l="8631" r="89881">
                        <a14:foregroundMark x1="8631" y1="28013" x2="8631" y2="28013"/>
                        <a14:foregroundMark x1="61905" y1="8795" x2="61905" y2="8795"/>
                        <a14:foregroundMark x1="80357" y1="23453" x2="80357" y2="23453"/>
                        <a14:foregroundMark x1="55357" y1="24756" x2="55357" y2="24756"/>
                        <a14:foregroundMark x1="19643" y1="29316" x2="19643" y2="29316"/>
                      </a14:backgroundRemoval>
                    </a14:imgEffect>
                  </a14:imgLayer>
                </a14:imgProps>
              </a:ext>
            </a:extLst>
          </a:blip>
          <a:stretch>
            <a:fillRect/>
          </a:stretch>
        </p:blipFill>
        <p:spPr>
          <a:xfrm>
            <a:off x="9019178" y="5092781"/>
            <a:ext cx="1997337" cy="1824948"/>
          </a:xfrm>
          <a:prstGeom prst="rect">
            <a:avLst/>
          </a:prstGeom>
        </p:spPr>
      </p:pic>
      <p:cxnSp>
        <p:nvCxnSpPr>
          <p:cNvPr id="24" name="Straight Arrow Connector 23">
            <a:extLst>
              <a:ext uri="{FF2B5EF4-FFF2-40B4-BE49-F238E27FC236}">
                <a16:creationId xmlns:a16="http://schemas.microsoft.com/office/drawing/2014/main" id="{385734D4-47B2-4B42-9EFF-751EF9474FFF}"/>
              </a:ext>
            </a:extLst>
          </p:cNvPr>
          <p:cNvCxnSpPr>
            <a:cxnSpLocks/>
          </p:cNvCxnSpPr>
          <p:nvPr/>
        </p:nvCxnSpPr>
        <p:spPr>
          <a:xfrm>
            <a:off x="3010338" y="2984334"/>
            <a:ext cx="1119981"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36FB-35DC-4809-8F4D-5CD2404E6F6A}"/>
              </a:ext>
            </a:extLst>
          </p:cNvPr>
          <p:cNvCxnSpPr>
            <a:cxnSpLocks/>
          </p:cNvCxnSpPr>
          <p:nvPr/>
        </p:nvCxnSpPr>
        <p:spPr>
          <a:xfrm flipV="1">
            <a:off x="4785967" y="1703087"/>
            <a:ext cx="1485" cy="769491"/>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52F50-A9B4-4D54-A964-837D8B583B4D}"/>
              </a:ext>
            </a:extLst>
          </p:cNvPr>
          <p:cNvCxnSpPr>
            <a:cxnSpLocks/>
          </p:cNvCxnSpPr>
          <p:nvPr/>
        </p:nvCxnSpPr>
        <p:spPr>
          <a:xfrm>
            <a:off x="4808823" y="3917565"/>
            <a:ext cx="0" cy="587607"/>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3AB23-F10A-4D99-96F2-5576079B836E}"/>
              </a:ext>
            </a:extLst>
          </p:cNvPr>
          <p:cNvCxnSpPr>
            <a:cxnSpLocks/>
          </p:cNvCxnSpPr>
          <p:nvPr/>
        </p:nvCxnSpPr>
        <p:spPr>
          <a:xfrm>
            <a:off x="5462628" y="2984334"/>
            <a:ext cx="3661309"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FABC71-948C-486B-B564-361F918E6EE0}"/>
              </a:ext>
            </a:extLst>
          </p:cNvPr>
          <p:cNvCxnSpPr>
            <a:cxnSpLocks/>
          </p:cNvCxnSpPr>
          <p:nvPr/>
        </p:nvCxnSpPr>
        <p:spPr>
          <a:xfrm>
            <a:off x="5462630" y="5191390"/>
            <a:ext cx="772904"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137B-5386-41C3-9BCB-51B62380C1D8}"/>
              </a:ext>
            </a:extLst>
          </p:cNvPr>
          <p:cNvCxnSpPr>
            <a:cxnSpLocks/>
          </p:cNvCxnSpPr>
          <p:nvPr/>
        </p:nvCxnSpPr>
        <p:spPr>
          <a:xfrm flipV="1">
            <a:off x="7441061" y="2982786"/>
            <a:ext cx="2003180" cy="1707883"/>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2F0754-30F4-4A08-B586-55FDE65B63EC}"/>
              </a:ext>
            </a:extLst>
          </p:cNvPr>
          <p:cNvCxnSpPr>
            <a:cxnSpLocks/>
            <a:stCxn id="12" idx="0"/>
          </p:cNvCxnSpPr>
          <p:nvPr/>
        </p:nvCxnSpPr>
        <p:spPr>
          <a:xfrm flipV="1">
            <a:off x="9757262" y="3042226"/>
            <a:ext cx="18998" cy="1899529"/>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DF544DA-DCAF-4992-9E8C-8ECA7E2CDF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242537" y="3917565"/>
            <a:ext cx="806657" cy="1175215"/>
          </a:xfrm>
          <a:prstGeom prst="rect">
            <a:avLst/>
          </a:prstGeom>
        </p:spPr>
      </p:pic>
      <p:pic>
        <p:nvPicPr>
          <p:cNvPr id="52" name="Picture 51">
            <a:extLst>
              <a:ext uri="{FF2B5EF4-FFF2-40B4-BE49-F238E27FC236}">
                <a16:creationId xmlns:a16="http://schemas.microsoft.com/office/drawing/2014/main" id="{1255252F-1E3D-424F-8D46-CDF32E6386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63435" y="3750671"/>
            <a:ext cx="806657" cy="1175215"/>
          </a:xfrm>
          <a:prstGeom prst="rect">
            <a:avLst/>
          </a:prstGeom>
        </p:spPr>
      </p:pic>
      <p:pic>
        <p:nvPicPr>
          <p:cNvPr id="53" name="Picture 52">
            <a:extLst>
              <a:ext uri="{FF2B5EF4-FFF2-40B4-BE49-F238E27FC236}">
                <a16:creationId xmlns:a16="http://schemas.microsoft.com/office/drawing/2014/main" id="{1D8016B5-C3FD-4729-BE11-12C1E2B73B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386793" y="3587253"/>
            <a:ext cx="806657" cy="1175215"/>
          </a:xfrm>
          <a:prstGeom prst="rect">
            <a:avLst/>
          </a:prstGeom>
        </p:spPr>
      </p:pic>
      <p:pic>
        <p:nvPicPr>
          <p:cNvPr id="55" name="Picture 54">
            <a:extLst>
              <a:ext uri="{FF2B5EF4-FFF2-40B4-BE49-F238E27FC236}">
                <a16:creationId xmlns:a16="http://schemas.microsoft.com/office/drawing/2014/main" id="{E9BA0060-5604-4412-9196-DF2DA930182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729645" y="3441224"/>
            <a:ext cx="806657" cy="1175215"/>
          </a:xfrm>
          <a:prstGeom prst="rect">
            <a:avLst/>
          </a:prstGeom>
        </p:spPr>
      </p:pic>
      <p:grpSp>
        <p:nvGrpSpPr>
          <p:cNvPr id="57" name="Group 56">
            <a:extLst>
              <a:ext uri="{FF2B5EF4-FFF2-40B4-BE49-F238E27FC236}">
                <a16:creationId xmlns:a16="http://schemas.microsoft.com/office/drawing/2014/main" id="{25F0DAAF-0A73-4492-8FF1-B4F203469ACA}"/>
              </a:ext>
            </a:extLst>
          </p:cNvPr>
          <p:cNvGrpSpPr/>
          <p:nvPr/>
        </p:nvGrpSpPr>
        <p:grpSpPr>
          <a:xfrm>
            <a:off x="358748" y="2323161"/>
            <a:ext cx="2712702" cy="1594404"/>
            <a:chOff x="357934" y="1974927"/>
            <a:chExt cx="2713086" cy="1594630"/>
          </a:xfrm>
        </p:grpSpPr>
        <p:pic>
          <p:nvPicPr>
            <p:cNvPr id="4" name="Picture 3">
              <a:extLst>
                <a:ext uri="{FF2B5EF4-FFF2-40B4-BE49-F238E27FC236}">
                  <a16:creationId xmlns:a16="http://schemas.microsoft.com/office/drawing/2014/main" id="{BE9D59A8-31D2-4162-8C8A-B1C53B30D12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28" b="88889" l="7755" r="90204">
                          <a14:foregroundMark x1="90612" y1="41667" x2="90612" y2="41667"/>
                          <a14:foregroundMark x1="7755" y1="35417" x2="7755" y2="35417"/>
                        </a14:backgroundRemoval>
                      </a14:imgEffect>
                    </a14:imgLayer>
                  </a14:imgProps>
                </a:ext>
              </a:extLst>
            </a:blip>
            <a:stretch>
              <a:fillRect/>
            </a:stretch>
          </p:blipFill>
          <p:spPr>
            <a:xfrm>
              <a:off x="357934" y="1974927"/>
              <a:ext cx="2713086" cy="1594630"/>
            </a:xfrm>
            <a:prstGeom prst="rect">
              <a:avLst/>
            </a:prstGeom>
          </p:spPr>
        </p:pic>
        <p:sp>
          <p:nvSpPr>
            <p:cNvPr id="56" name="TextBox 55">
              <a:extLst>
                <a:ext uri="{FF2B5EF4-FFF2-40B4-BE49-F238E27FC236}">
                  <a16:creationId xmlns:a16="http://schemas.microsoft.com/office/drawing/2014/main" id="{846CF54F-5AC0-4171-9AE4-54917B5659A6}"/>
                </a:ext>
              </a:extLst>
            </p:cNvPr>
            <p:cNvSpPr txBox="1"/>
            <p:nvPr/>
          </p:nvSpPr>
          <p:spPr>
            <a:xfrm>
              <a:off x="1169640" y="2310495"/>
              <a:ext cx="990464" cy="720197"/>
            </a:xfrm>
            <a:prstGeom prst="rect">
              <a:avLst/>
            </a:prstGeom>
            <a:noFill/>
          </p:spPr>
          <p:txBody>
            <a:bodyPr wrap="none" rtlCol="0">
              <a:spAutoFit/>
            </a:bodyPr>
            <a:lstStyle/>
            <a:p>
              <a:pPr algn="ctr" defTabSz="914225"/>
              <a:r>
                <a:rPr lang="en-US" sz="2000" dirty="0">
                  <a:solidFill>
                    <a:prstClr val="black"/>
                  </a:solidFill>
                  <a:latin typeface="Calibri" panose="020F0502020204030204"/>
                </a:rPr>
                <a:t>Blob</a:t>
              </a:r>
            </a:p>
            <a:p>
              <a:pPr algn="ctr" defTabSz="914225"/>
              <a:r>
                <a:rPr lang="en-US" sz="2000" dirty="0">
                  <a:solidFill>
                    <a:prstClr val="black"/>
                  </a:solidFill>
                  <a:latin typeface="Calibri" panose="020F0502020204030204"/>
                </a:rPr>
                <a:t>Storage</a:t>
              </a:r>
            </a:p>
          </p:txBody>
        </p:sp>
      </p:grpSp>
      <p:grpSp>
        <p:nvGrpSpPr>
          <p:cNvPr id="63" name="Group 62">
            <a:extLst>
              <a:ext uri="{FF2B5EF4-FFF2-40B4-BE49-F238E27FC236}">
                <a16:creationId xmlns:a16="http://schemas.microsoft.com/office/drawing/2014/main" id="{3B408A93-648A-44C6-B600-CD0AF6DE7BCB}"/>
              </a:ext>
            </a:extLst>
          </p:cNvPr>
          <p:cNvGrpSpPr/>
          <p:nvPr/>
        </p:nvGrpSpPr>
        <p:grpSpPr>
          <a:xfrm>
            <a:off x="3986030" y="2493759"/>
            <a:ext cx="1774657" cy="1412447"/>
            <a:chOff x="3985730" y="2493625"/>
            <a:chExt cx="1774909" cy="1412647"/>
          </a:xfrm>
        </p:grpSpPr>
        <p:grpSp>
          <p:nvGrpSpPr>
            <p:cNvPr id="22" name="Group 21">
              <a:extLst>
                <a:ext uri="{FF2B5EF4-FFF2-40B4-BE49-F238E27FC236}">
                  <a16:creationId xmlns:a16="http://schemas.microsoft.com/office/drawing/2014/main" id="{1C4AF7DD-4EC6-466A-9C5C-FF8CDDA6C009}"/>
                </a:ext>
              </a:extLst>
            </p:cNvPr>
            <p:cNvGrpSpPr/>
            <p:nvPr/>
          </p:nvGrpSpPr>
          <p:grpSpPr>
            <a:xfrm>
              <a:off x="4248232" y="2493625"/>
              <a:ext cx="1214308" cy="1097092"/>
              <a:chOff x="4009590" y="2800463"/>
              <a:chExt cx="1214308" cy="1097092"/>
            </a:xfrm>
          </p:grpSpPr>
          <p:pic>
            <p:nvPicPr>
              <p:cNvPr id="13" name="Picture 12">
                <a:extLst>
                  <a:ext uri="{FF2B5EF4-FFF2-40B4-BE49-F238E27FC236}">
                    <a16:creationId xmlns:a16="http://schemas.microsoft.com/office/drawing/2014/main" id="{99817145-1DE3-493D-83A3-30CB24086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1" y="3378334"/>
                <a:ext cx="1214307" cy="519221"/>
              </a:xfrm>
              <a:prstGeom prst="rect">
                <a:avLst/>
              </a:prstGeom>
            </p:spPr>
          </p:pic>
          <p:pic>
            <p:nvPicPr>
              <p:cNvPr id="18" name="Picture 17">
                <a:extLst>
                  <a:ext uri="{FF2B5EF4-FFF2-40B4-BE49-F238E27FC236}">
                    <a16:creationId xmlns:a16="http://schemas.microsoft.com/office/drawing/2014/main" id="{BDFA279D-E5BF-4708-B952-A83093C666B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3089398"/>
                <a:ext cx="1214307" cy="519221"/>
              </a:xfrm>
              <a:prstGeom prst="rect">
                <a:avLst/>
              </a:prstGeom>
            </p:spPr>
          </p:pic>
          <p:pic>
            <p:nvPicPr>
              <p:cNvPr id="19" name="Picture 18">
                <a:extLst>
                  <a:ext uri="{FF2B5EF4-FFF2-40B4-BE49-F238E27FC236}">
                    <a16:creationId xmlns:a16="http://schemas.microsoft.com/office/drawing/2014/main" id="{E6C2B546-5A2A-4394-92E4-B33897E0BA0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2800463"/>
                <a:ext cx="1214307" cy="519221"/>
              </a:xfrm>
              <a:prstGeom prst="rect">
                <a:avLst/>
              </a:prstGeom>
            </p:spPr>
          </p:pic>
        </p:grpSp>
        <p:sp>
          <p:nvSpPr>
            <p:cNvPr id="61" name="TextBox 60">
              <a:extLst>
                <a:ext uri="{FF2B5EF4-FFF2-40B4-BE49-F238E27FC236}">
                  <a16:creationId xmlns:a16="http://schemas.microsoft.com/office/drawing/2014/main" id="{9EA48FE6-68E4-4AB1-8048-966579791535}"/>
                </a:ext>
              </a:extLst>
            </p:cNvPr>
            <p:cNvSpPr txBox="1"/>
            <p:nvPr/>
          </p:nvSpPr>
          <p:spPr>
            <a:xfrm>
              <a:off x="3985730" y="3500007"/>
              <a:ext cx="1774909" cy="406265"/>
            </a:xfrm>
            <a:prstGeom prst="rect">
              <a:avLst/>
            </a:prstGeom>
            <a:noFill/>
          </p:spPr>
          <p:txBody>
            <a:bodyPr wrap="none" rtlCol="0">
              <a:spAutoFit/>
            </a:bodyPr>
            <a:lstStyle/>
            <a:p>
              <a:pPr defTabSz="914225"/>
              <a:r>
                <a:rPr lang="en-US" sz="2000" dirty="0">
                  <a:solidFill>
                    <a:prstClr val="black"/>
                  </a:solidFill>
                  <a:latin typeface="Calibri" panose="020F0502020204030204"/>
                </a:rPr>
                <a:t>Azure</a:t>
              </a:r>
              <a:r>
                <a:rPr lang="en-US" dirty="0">
                  <a:solidFill>
                    <a:prstClr val="black"/>
                  </a:solidFill>
                  <a:latin typeface="Calibri" panose="020F0502020204030204"/>
                </a:rPr>
                <a:t> </a:t>
              </a:r>
              <a:r>
                <a:rPr lang="en-US" sz="2000" dirty="0">
                  <a:solidFill>
                    <a:prstClr val="black"/>
                  </a:solidFill>
                  <a:latin typeface="Calibri" panose="020F0502020204030204"/>
                </a:rPr>
                <a:t>Function</a:t>
              </a:r>
              <a:endParaRPr lang="en-US" dirty="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0A3675B4-8AB4-45A4-B062-7F2C0E3C8F6D}"/>
              </a:ext>
            </a:extLst>
          </p:cNvPr>
          <p:cNvGrpSpPr/>
          <p:nvPr/>
        </p:nvGrpSpPr>
        <p:grpSpPr>
          <a:xfrm>
            <a:off x="3935265" y="118210"/>
            <a:ext cx="5840994" cy="2004731"/>
            <a:chOff x="3934959" y="117740"/>
            <a:chExt cx="5841822" cy="2005015"/>
          </a:xfrm>
        </p:grpSpPr>
        <p:pic>
          <p:nvPicPr>
            <p:cNvPr id="3" name="Picture 2">
              <a:extLst>
                <a:ext uri="{FF2B5EF4-FFF2-40B4-BE49-F238E27FC236}">
                  <a16:creationId xmlns:a16="http://schemas.microsoft.com/office/drawing/2014/main" id="{B04495F0-6350-4205-A029-829E317E910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138" b="90690" l="9494" r="90823">
                          <a14:foregroundMark x1="53481" y1="5862" x2="53481" y2="5862"/>
                          <a14:foregroundMark x1="51266" y1="51034" x2="51266" y2="51034"/>
                          <a14:foregroundMark x1="82278" y1="91379" x2="82278" y2="91379"/>
                          <a14:foregroundMark x1="90823" y1="56207" x2="90823" y2="56207"/>
                          <a14:foregroundMark x1="52215" y1="4138" x2="52215" y2="4138"/>
                          <a14:foregroundMark x1="54430" y1="50690" x2="54430" y2="50690"/>
                        </a14:backgroundRemoval>
                      </a14:imgEffect>
                    </a14:imgLayer>
                  </a14:imgProps>
                </a:ext>
              </a:extLst>
            </a:blip>
            <a:stretch>
              <a:fillRect/>
            </a:stretch>
          </p:blipFill>
          <p:spPr>
            <a:xfrm>
              <a:off x="3934959" y="117740"/>
              <a:ext cx="1840857" cy="1689394"/>
            </a:xfrm>
            <a:prstGeom prst="rect">
              <a:avLst/>
            </a:prstGeom>
          </p:spPr>
        </p:pic>
        <p:sp>
          <p:nvSpPr>
            <p:cNvPr id="62" name="TextBox 61">
              <a:extLst>
                <a:ext uri="{FF2B5EF4-FFF2-40B4-BE49-F238E27FC236}">
                  <a16:creationId xmlns:a16="http://schemas.microsoft.com/office/drawing/2014/main" id="{EE28CBF3-189D-4DAF-9A34-69DCE16AAA2F}"/>
                </a:ext>
              </a:extLst>
            </p:cNvPr>
            <p:cNvSpPr txBox="1"/>
            <p:nvPr/>
          </p:nvSpPr>
          <p:spPr>
            <a:xfrm>
              <a:off x="5733453" y="146829"/>
              <a:ext cx="4043328" cy="1975926"/>
            </a:xfrm>
            <a:prstGeom prst="rect">
              <a:avLst/>
            </a:prstGeom>
            <a:noFill/>
          </p:spPr>
          <p:txBody>
            <a:bodyPr wrap="square" rtlCol="0">
              <a:spAutoFit/>
            </a:bodyPr>
            <a:lstStyle/>
            <a:p>
              <a:pPr defTabSz="914225"/>
              <a:r>
                <a:rPr lang="en-US" sz="2000" dirty="0">
                  <a:solidFill>
                    <a:prstClr val="black"/>
                  </a:solidFill>
                  <a:latin typeface="Calibri" panose="020F0502020204030204"/>
                </a:rPr>
                <a:t>Custom skill: CIA Cryptonyms</a:t>
              </a:r>
            </a:p>
            <a:p>
              <a:pPr defTabSz="914225"/>
              <a:r>
                <a:rPr lang="en-US" sz="2000" dirty="0">
                  <a:solidFill>
                    <a:prstClr val="black"/>
                  </a:solidFill>
                  <a:latin typeface="Calibri" panose="020F0502020204030204"/>
                </a:rPr>
                <a:t>Cognitive Services:    </a:t>
              </a:r>
            </a:p>
            <a:p>
              <a:pPr defTabSz="914225"/>
              <a:r>
                <a:rPr lang="en-US" sz="2000" dirty="0">
                  <a:solidFill>
                    <a:prstClr val="black"/>
                  </a:solidFill>
                  <a:latin typeface="Calibri" panose="020F0502020204030204"/>
                </a:rPr>
                <a:t>      Computer Vision</a:t>
              </a:r>
            </a:p>
            <a:p>
              <a:pPr defTabSz="914225"/>
              <a:r>
                <a:rPr lang="en-US" sz="2000" dirty="0">
                  <a:solidFill>
                    <a:prstClr val="black"/>
                  </a:solidFill>
                  <a:latin typeface="Calibri" panose="020F0502020204030204"/>
                </a:rPr>
                <a:t>      OCR + Handwriting</a:t>
              </a:r>
            </a:p>
            <a:p>
              <a:pPr defTabSz="914225"/>
              <a:r>
                <a:rPr lang="en-US" sz="2000" dirty="0">
                  <a:solidFill>
                    <a:prstClr val="black"/>
                  </a:solidFill>
                  <a:latin typeface="Calibri" panose="020F0502020204030204"/>
                </a:rPr>
                <a:t>      Entity Linking</a:t>
              </a:r>
            </a:p>
            <a:p>
              <a:pPr defTabSz="914225"/>
              <a:r>
                <a:rPr lang="en-US" sz="2000" dirty="0">
                  <a:solidFill>
                    <a:prstClr val="black"/>
                  </a:solidFill>
                  <a:latin typeface="Calibri" panose="020F0502020204030204"/>
                </a:rPr>
                <a:t>   </a:t>
              </a:r>
            </a:p>
          </p:txBody>
        </p:sp>
      </p:grpSp>
      <p:grpSp>
        <p:nvGrpSpPr>
          <p:cNvPr id="77" name="Group 76">
            <a:extLst>
              <a:ext uri="{FF2B5EF4-FFF2-40B4-BE49-F238E27FC236}">
                <a16:creationId xmlns:a16="http://schemas.microsoft.com/office/drawing/2014/main" id="{60F0BBC2-6D33-4F2C-BD98-9D276A89DA55}"/>
              </a:ext>
            </a:extLst>
          </p:cNvPr>
          <p:cNvGrpSpPr/>
          <p:nvPr/>
        </p:nvGrpSpPr>
        <p:grpSpPr>
          <a:xfrm>
            <a:off x="9123938" y="1359995"/>
            <a:ext cx="1951009" cy="2432727"/>
            <a:chOff x="9124367" y="1359701"/>
            <a:chExt cx="1951286" cy="2433072"/>
          </a:xfrm>
        </p:grpSpPr>
        <p:pic>
          <p:nvPicPr>
            <p:cNvPr id="2" name="Picture 1">
              <a:extLst>
                <a:ext uri="{FF2B5EF4-FFF2-40B4-BE49-F238E27FC236}">
                  <a16:creationId xmlns:a16="http://schemas.microsoft.com/office/drawing/2014/main" id="{2FC0635D-B367-4F27-8CE1-DE6EEADB64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14" b="93080" l="5634" r="92958">
                          <a14:foregroundMark x1="5634" y1="11419" x2="5634" y2="11419"/>
                          <a14:foregroundMark x1="14085" y1="5536" x2="14085" y2="5536"/>
                          <a14:foregroundMark x1="67958" y1="46021" x2="67958" y2="46021"/>
                          <a14:foregroundMark x1="88380" y1="28720" x2="88380" y2="28720"/>
                          <a14:foregroundMark x1="92958" y1="28374" x2="92958" y2="28374"/>
                          <a14:foregroundMark x1="20775" y1="3806" x2="20775" y2="3806"/>
                          <a14:foregroundMark x1="27817" y1="89965" x2="27817" y2="89965"/>
                          <a14:foregroundMark x1="33451" y1="93080" x2="33451" y2="93080"/>
                        </a14:backgroundRemoval>
                      </a14:imgEffect>
                    </a14:imgLayer>
                  </a14:imgProps>
                </a:ext>
              </a:extLst>
            </a:blip>
            <a:stretch>
              <a:fillRect/>
            </a:stretch>
          </p:blipFill>
          <p:spPr>
            <a:xfrm flipH="1">
              <a:off x="9124367" y="1807134"/>
              <a:ext cx="1951286" cy="1985639"/>
            </a:xfrm>
            <a:prstGeom prst="rect">
              <a:avLst/>
            </a:prstGeom>
          </p:spPr>
        </p:pic>
        <p:sp>
          <p:nvSpPr>
            <p:cNvPr id="65" name="TextBox 64">
              <a:extLst>
                <a:ext uri="{FF2B5EF4-FFF2-40B4-BE49-F238E27FC236}">
                  <a16:creationId xmlns:a16="http://schemas.microsoft.com/office/drawing/2014/main" id="{42DA5C96-6544-4F93-8D4F-C758624E4EA3}"/>
                </a:ext>
              </a:extLst>
            </p:cNvPr>
            <p:cNvSpPr txBox="1"/>
            <p:nvPr/>
          </p:nvSpPr>
          <p:spPr>
            <a:xfrm>
              <a:off x="9463661" y="1359701"/>
              <a:ext cx="1562672" cy="406265"/>
            </a:xfrm>
            <a:prstGeom prst="rect">
              <a:avLst/>
            </a:prstGeom>
            <a:noFill/>
          </p:spPr>
          <p:txBody>
            <a:bodyPr wrap="none" rtlCol="0">
              <a:spAutoFit/>
            </a:bodyPr>
            <a:lstStyle/>
            <a:p>
              <a:pPr defTabSz="914225"/>
              <a:r>
                <a:rPr lang="en-US" sz="2000" dirty="0">
                  <a:solidFill>
                    <a:prstClr val="black"/>
                  </a:solidFill>
                  <a:latin typeface="Calibri" panose="020F0502020204030204"/>
                </a:rPr>
                <a:t>Azure Search</a:t>
              </a:r>
            </a:p>
          </p:txBody>
        </p:sp>
      </p:grpSp>
      <p:grpSp>
        <p:nvGrpSpPr>
          <p:cNvPr id="82" name="Group 81">
            <a:extLst>
              <a:ext uri="{FF2B5EF4-FFF2-40B4-BE49-F238E27FC236}">
                <a16:creationId xmlns:a16="http://schemas.microsoft.com/office/drawing/2014/main" id="{8623C0B7-E00B-4963-ABCF-1B18B4F114D6}"/>
              </a:ext>
            </a:extLst>
          </p:cNvPr>
          <p:cNvGrpSpPr/>
          <p:nvPr/>
        </p:nvGrpSpPr>
        <p:grpSpPr>
          <a:xfrm>
            <a:off x="4248495" y="4505172"/>
            <a:ext cx="1396959" cy="1737241"/>
            <a:chOff x="4067970" y="4587239"/>
            <a:chExt cx="1397157" cy="1737487"/>
          </a:xfrm>
        </p:grpSpPr>
        <p:pic>
          <p:nvPicPr>
            <p:cNvPr id="11" name="Picture 10">
              <a:extLst>
                <a:ext uri="{FF2B5EF4-FFF2-40B4-BE49-F238E27FC236}">
                  <a16:creationId xmlns:a16="http://schemas.microsoft.com/office/drawing/2014/main" id="{B73937E1-8463-44FF-8D42-CD355A31561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971" b="96515" l="4178" r="94256">
                          <a14:foregroundMark x1="8094" y1="31635" x2="8094" y2="31635"/>
                          <a14:foregroundMark x1="60052" y1="6971" x2="60052" y2="6971"/>
                          <a14:foregroundMark x1="94256" y1="59249" x2="94256" y2="59249"/>
                          <a14:foregroundMark x1="54308" y1="93029" x2="54308" y2="93029"/>
                          <a14:foregroundMark x1="56397" y1="66756" x2="56397" y2="66756"/>
                          <a14:foregroundMark x1="33681" y1="56836" x2="33681" y2="56836"/>
                          <a14:foregroundMark x1="25065" y1="35121" x2="25065" y2="35121"/>
                          <a14:foregroundMark x1="4178" y1="37802" x2="4178" y2="37802"/>
                          <a14:foregroundMark x1="54569" y1="96515" x2="54569" y2="96515"/>
                        </a14:backgroundRemoval>
                      </a14:imgEffect>
                    </a14:imgLayer>
                  </a14:imgProps>
                </a:ext>
              </a:extLst>
            </a:blip>
            <a:stretch>
              <a:fillRect/>
            </a:stretch>
          </p:blipFill>
          <p:spPr>
            <a:xfrm>
              <a:off x="4067970" y="4587239"/>
              <a:ext cx="1394570" cy="1358157"/>
            </a:xfrm>
            <a:prstGeom prst="rect">
              <a:avLst/>
            </a:prstGeom>
          </p:spPr>
        </p:pic>
        <p:sp>
          <p:nvSpPr>
            <p:cNvPr id="66" name="TextBox 65">
              <a:extLst>
                <a:ext uri="{FF2B5EF4-FFF2-40B4-BE49-F238E27FC236}">
                  <a16:creationId xmlns:a16="http://schemas.microsoft.com/office/drawing/2014/main" id="{E964531A-2B1E-46DC-BDD8-AEE9E7F88CE3}"/>
                </a:ext>
              </a:extLst>
            </p:cNvPr>
            <p:cNvSpPr txBox="1"/>
            <p:nvPr/>
          </p:nvSpPr>
          <p:spPr>
            <a:xfrm>
              <a:off x="4089429" y="5918461"/>
              <a:ext cx="1375698" cy="406265"/>
            </a:xfrm>
            <a:prstGeom prst="rect">
              <a:avLst/>
            </a:prstGeom>
            <a:noFill/>
          </p:spPr>
          <p:txBody>
            <a:bodyPr wrap="none" rtlCol="0">
              <a:spAutoFit/>
            </a:bodyPr>
            <a:lstStyle/>
            <a:p>
              <a:pPr defTabSz="914225"/>
              <a:r>
                <a:rPr lang="en-US" sz="2000" dirty="0">
                  <a:solidFill>
                    <a:prstClr val="black"/>
                  </a:solidFill>
                  <a:latin typeface="Calibri" panose="020F0502020204030204"/>
                </a:rPr>
                <a:t>Cosmos DB</a:t>
              </a:r>
            </a:p>
          </p:txBody>
        </p:sp>
      </p:grpSp>
      <p:grpSp>
        <p:nvGrpSpPr>
          <p:cNvPr id="81" name="Group 80">
            <a:extLst>
              <a:ext uri="{FF2B5EF4-FFF2-40B4-BE49-F238E27FC236}">
                <a16:creationId xmlns:a16="http://schemas.microsoft.com/office/drawing/2014/main" id="{8F7602B9-06C6-4EA6-A832-F1C022383361}"/>
              </a:ext>
            </a:extLst>
          </p:cNvPr>
          <p:cNvGrpSpPr/>
          <p:nvPr/>
        </p:nvGrpSpPr>
        <p:grpSpPr>
          <a:xfrm>
            <a:off x="6133876" y="4118388"/>
            <a:ext cx="1776260" cy="2668880"/>
            <a:chOff x="6133881" y="4118485"/>
            <a:chExt cx="1776512" cy="2669259"/>
          </a:xfrm>
        </p:grpSpPr>
        <p:pic>
          <p:nvPicPr>
            <p:cNvPr id="8" name="Picture 7">
              <a:extLst>
                <a:ext uri="{FF2B5EF4-FFF2-40B4-BE49-F238E27FC236}">
                  <a16:creationId xmlns:a16="http://schemas.microsoft.com/office/drawing/2014/main" id="{4696B1B5-4610-491B-AB9D-5E0D08BC57D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641" b="95781" l="6250" r="95139">
                          <a14:foregroundMark x1="81944" y1="22363" x2="81944" y2="22363"/>
                          <a14:foregroundMark x1="74306" y1="5907" x2="74306" y2="5907"/>
                          <a14:foregroundMark x1="95833" y1="29958" x2="95833" y2="29958"/>
                          <a14:foregroundMark x1="65972" y1="95781" x2="65972" y2="95781"/>
                          <a14:foregroundMark x1="6250" y1="38819" x2="6250" y2="38819"/>
                          <a14:foregroundMark x1="73611" y1="36709" x2="73611" y2="36709"/>
                        </a14:backgroundRemoval>
                      </a14:imgEffect>
                    </a14:imgLayer>
                  </a14:imgProps>
                </a:ext>
              </a:extLst>
            </a:blip>
            <a:stretch>
              <a:fillRect/>
            </a:stretch>
          </p:blipFill>
          <p:spPr>
            <a:xfrm>
              <a:off x="6235553" y="4118485"/>
              <a:ext cx="1184240" cy="1949062"/>
            </a:xfrm>
            <a:prstGeom prst="rect">
              <a:avLst/>
            </a:prstGeom>
          </p:spPr>
        </p:pic>
        <p:sp>
          <p:nvSpPr>
            <p:cNvPr id="67" name="TextBox 66">
              <a:extLst>
                <a:ext uri="{FF2B5EF4-FFF2-40B4-BE49-F238E27FC236}">
                  <a16:creationId xmlns:a16="http://schemas.microsoft.com/office/drawing/2014/main" id="{6F38BE5C-FA8A-47AD-BFBA-D57BD9056A3B}"/>
                </a:ext>
              </a:extLst>
            </p:cNvPr>
            <p:cNvSpPr txBox="1"/>
            <p:nvPr/>
          </p:nvSpPr>
          <p:spPr>
            <a:xfrm>
              <a:off x="6133881" y="6067547"/>
              <a:ext cx="1776512" cy="720197"/>
            </a:xfrm>
            <a:prstGeom prst="rect">
              <a:avLst/>
            </a:prstGeom>
            <a:noFill/>
          </p:spPr>
          <p:txBody>
            <a:bodyPr wrap="none" rtlCol="0">
              <a:spAutoFit/>
            </a:bodyPr>
            <a:lstStyle/>
            <a:p>
              <a:pPr defTabSz="914225"/>
              <a:r>
                <a:rPr lang="en-US" sz="2000" dirty="0">
                  <a:solidFill>
                    <a:prstClr val="black"/>
                  </a:solidFill>
                  <a:latin typeface="Calibri" panose="020F0502020204030204"/>
                </a:rPr>
                <a:t>Azure Machine</a:t>
              </a:r>
            </a:p>
            <a:p>
              <a:pPr defTabSz="914225"/>
              <a:r>
                <a:rPr lang="en-US" sz="2000" dirty="0">
                  <a:solidFill>
                    <a:prstClr val="black"/>
                  </a:solidFill>
                  <a:latin typeface="Calibri" panose="020F0502020204030204"/>
                </a:rPr>
                <a:t>Learning</a:t>
              </a:r>
            </a:p>
          </p:txBody>
        </p:sp>
      </p:grpSp>
      <p:sp>
        <p:nvSpPr>
          <p:cNvPr id="71" name="Rectangle 70">
            <a:extLst>
              <a:ext uri="{FF2B5EF4-FFF2-40B4-BE49-F238E27FC236}">
                <a16:creationId xmlns:a16="http://schemas.microsoft.com/office/drawing/2014/main" id="{FAF71318-9A15-4E6D-A2B8-F2314A7BD13E}"/>
              </a:ext>
            </a:extLst>
          </p:cNvPr>
          <p:cNvSpPr/>
          <p:nvPr/>
        </p:nvSpPr>
        <p:spPr>
          <a:xfrm>
            <a:off x="5391549" y="2259318"/>
            <a:ext cx="1110420" cy="657265"/>
          </a:xfrm>
          <a:prstGeom prst="rect">
            <a:avLst/>
          </a:prstGeom>
        </p:spPr>
        <p:txBody>
          <a:bodyPr wrap="square">
            <a:spAutoFit/>
          </a:bodyPr>
          <a:lstStyle/>
          <a:p>
            <a:pPr defTabSz="914225"/>
            <a:r>
              <a:rPr lang="en-US" dirty="0">
                <a:solidFill>
                  <a:prstClr val="black"/>
                </a:solidFill>
                <a:latin typeface="Calibri" panose="020F0502020204030204"/>
              </a:rPr>
              <a:t>Cognitive</a:t>
            </a:r>
          </a:p>
          <a:p>
            <a:pPr defTabSz="914225"/>
            <a:r>
              <a:rPr lang="en-US" dirty="0">
                <a:solidFill>
                  <a:prstClr val="black"/>
                </a:solidFill>
                <a:latin typeface="Calibri" panose="020F0502020204030204"/>
              </a:rPr>
              <a:t>skill set</a:t>
            </a:r>
          </a:p>
        </p:txBody>
      </p:sp>
      <p:cxnSp>
        <p:nvCxnSpPr>
          <p:cNvPr id="76" name="Straight Arrow Connector 75">
            <a:extLst>
              <a:ext uri="{FF2B5EF4-FFF2-40B4-BE49-F238E27FC236}">
                <a16:creationId xmlns:a16="http://schemas.microsoft.com/office/drawing/2014/main" id="{43280D22-ACBC-4930-A115-2E2467E597D6}"/>
              </a:ext>
            </a:extLst>
          </p:cNvPr>
          <p:cNvCxnSpPr>
            <a:cxnSpLocks/>
          </p:cNvCxnSpPr>
          <p:nvPr/>
        </p:nvCxnSpPr>
        <p:spPr>
          <a:xfrm flipV="1">
            <a:off x="4931692" y="1720794"/>
            <a:ext cx="1485" cy="769491"/>
          </a:xfrm>
          <a:prstGeom prst="straightConnector1">
            <a:avLst/>
          </a:prstGeom>
          <a:ln w="2540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7677EDF-A227-4E6C-AD2A-008BAC03F673}"/>
              </a:ext>
            </a:extLst>
          </p:cNvPr>
          <p:cNvSpPr/>
          <p:nvPr/>
        </p:nvSpPr>
        <p:spPr>
          <a:xfrm rot="19605854">
            <a:off x="10375322" y="5245005"/>
            <a:ext cx="927329" cy="55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88" name="TextBox 87">
            <a:extLst>
              <a:ext uri="{FF2B5EF4-FFF2-40B4-BE49-F238E27FC236}">
                <a16:creationId xmlns:a16="http://schemas.microsoft.com/office/drawing/2014/main" id="{54569354-5ECA-4906-838A-3581B949EFE4}"/>
              </a:ext>
            </a:extLst>
          </p:cNvPr>
          <p:cNvSpPr txBox="1"/>
          <p:nvPr/>
        </p:nvSpPr>
        <p:spPr>
          <a:xfrm>
            <a:off x="118736" y="36785"/>
            <a:ext cx="2054886" cy="1222213"/>
          </a:xfrm>
          <a:prstGeom prst="rect">
            <a:avLst/>
          </a:prstGeom>
          <a:noFill/>
        </p:spPr>
        <p:txBody>
          <a:bodyPr wrap="none" rtlCol="0">
            <a:spAutoFit/>
          </a:bodyPr>
          <a:lstStyle/>
          <a:p>
            <a:pPr defTabSz="914225"/>
            <a:r>
              <a:rPr lang="en-US" dirty="0">
                <a:solidFill>
                  <a:prstClr val="black"/>
                </a:solidFill>
                <a:latin typeface="Calibri" panose="020F0502020204030204"/>
              </a:rPr>
              <a:t>JFK FILES</a:t>
            </a:r>
          </a:p>
          <a:p>
            <a:pPr defTabSz="914225"/>
            <a:r>
              <a:rPr lang="en-US" dirty="0">
                <a:solidFill>
                  <a:prstClr val="black"/>
                </a:solidFill>
                <a:latin typeface="Calibri" panose="020F0502020204030204"/>
              </a:rPr>
              <a:t>COGNITIVE SEARCH</a:t>
            </a:r>
          </a:p>
          <a:p>
            <a:pPr defTabSz="914225"/>
            <a:r>
              <a:rPr lang="en-US" dirty="0">
                <a:solidFill>
                  <a:prstClr val="black"/>
                </a:solidFill>
                <a:latin typeface="Calibri" panose="020F0502020204030204"/>
              </a:rPr>
              <a:t>ARCHITECTURE</a:t>
            </a:r>
            <a:br>
              <a:rPr lang="en-US" dirty="0">
                <a:solidFill>
                  <a:prstClr val="black"/>
                </a:solidFill>
                <a:latin typeface="Calibri" panose="020F0502020204030204"/>
              </a:rPr>
            </a:br>
            <a:endParaRPr lang="en-US" dirty="0">
              <a:solidFill>
                <a:prstClr val="black"/>
              </a:solidFill>
              <a:latin typeface="Calibri" panose="020F0502020204030204"/>
            </a:endParaRPr>
          </a:p>
        </p:txBody>
      </p:sp>
      <p:sp>
        <p:nvSpPr>
          <p:cNvPr id="85" name="TextBox 84">
            <a:extLst>
              <a:ext uri="{FF2B5EF4-FFF2-40B4-BE49-F238E27FC236}">
                <a16:creationId xmlns:a16="http://schemas.microsoft.com/office/drawing/2014/main" id="{E7159387-A219-4551-97DF-A8674D4946CC}"/>
              </a:ext>
            </a:extLst>
          </p:cNvPr>
          <p:cNvSpPr txBox="1"/>
          <p:nvPr/>
        </p:nvSpPr>
        <p:spPr>
          <a:xfrm rot="20819487">
            <a:off x="93470" y="809957"/>
            <a:ext cx="3352395" cy="767512"/>
          </a:xfrm>
          <a:prstGeom prst="rect">
            <a:avLst/>
          </a:prstGeom>
          <a:noFill/>
        </p:spPr>
        <p:txBody>
          <a:bodyPr wrap="none" rtlCol="0">
            <a:normAutofit/>
          </a:bodyPr>
          <a:lstStyle/>
          <a:p>
            <a:pPr defTabSz="914225"/>
            <a:r>
              <a:rPr lang="en-US" sz="2400" dirty="0">
                <a:solidFill>
                  <a:srgbClr val="CC0000"/>
                </a:solidFill>
                <a:latin typeface="X-Files" panose="020B0603050302020204" pitchFamily="34" charset="0"/>
                <a:cs typeface="Lucida Sans Unicode" panose="020B0602030504020204" pitchFamily="34" charset="0"/>
              </a:rPr>
              <a:t>DECLASSIFIED</a:t>
            </a:r>
            <a:endParaRPr lang="en-US" sz="900" dirty="0">
              <a:solidFill>
                <a:srgbClr val="CC0000"/>
              </a:solidFill>
              <a:latin typeface="X-Files" panose="020B0603050302020204" pitchFamily="34" charset="0"/>
              <a:cs typeface="Lucida Sans Unicode" panose="020B0602030504020204" pitchFamily="34" charset="0"/>
            </a:endParaRPr>
          </a:p>
        </p:txBody>
      </p:sp>
      <p:sp>
        <p:nvSpPr>
          <p:cNvPr id="43" name="TextBox 42">
            <a:extLst>
              <a:ext uri="{FF2B5EF4-FFF2-40B4-BE49-F238E27FC236}">
                <a16:creationId xmlns:a16="http://schemas.microsoft.com/office/drawing/2014/main" id="{90A85133-C060-469D-84C9-1012BAEFFA9E}"/>
              </a:ext>
            </a:extLst>
          </p:cNvPr>
          <p:cNvSpPr txBox="1"/>
          <p:nvPr/>
        </p:nvSpPr>
        <p:spPr>
          <a:xfrm>
            <a:off x="6200209" y="3687810"/>
            <a:ext cx="1985618" cy="406208"/>
          </a:xfrm>
          <a:prstGeom prst="rect">
            <a:avLst/>
          </a:prstGeom>
          <a:noFill/>
        </p:spPr>
        <p:txBody>
          <a:bodyPr wrap="square" rtlCol="0">
            <a:spAutoFit/>
          </a:bodyPr>
          <a:lstStyle/>
          <a:p>
            <a:pPr defTabSz="914225"/>
            <a:r>
              <a:rPr lang="en-US" sz="2000" dirty="0">
                <a:solidFill>
                  <a:prstClr val="black"/>
                </a:solidFill>
                <a:latin typeface="Calibri" panose="020F0502020204030204"/>
              </a:rPr>
              <a:t>skill: Topics</a:t>
            </a:r>
          </a:p>
        </p:txBody>
      </p:sp>
    </p:spTree>
    <p:extLst>
      <p:ext uri="{BB962C8B-B14F-4D97-AF65-F5344CB8AC3E}">
        <p14:creationId xmlns:p14="http://schemas.microsoft.com/office/powerpoint/2010/main" val="16678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0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71"/>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nodeType="afterEffect">
                                  <p:stCondLst>
                                    <p:cond delay="2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200"/>
                                  </p:stCondLst>
                                  <p:childTnLst>
                                    <p:set>
                                      <p:cBhvr>
                                        <p:cTn id="34" dur="1" fill="hold">
                                          <p:stCondLst>
                                            <p:cond delay="0"/>
                                          </p:stCondLst>
                                        </p:cTn>
                                        <p:tgtEl>
                                          <p:spTgt spid="6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20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82"/>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400"/>
                            </p:stCondLst>
                            <p:childTnLst>
                              <p:par>
                                <p:cTn id="49" presetID="1" presetClass="entr" presetSubtype="0" fill="hold" nodeType="afterEffect">
                                  <p:stCondLst>
                                    <p:cond delay="20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200"/>
                                  </p:stCondLst>
                                  <p:childTnLst>
                                    <p:set>
                                      <p:cBhvr>
                                        <p:cTn id="57" dur="1" fill="hold">
                                          <p:stCondLst>
                                            <p:cond delay="0"/>
                                          </p:stCondLst>
                                        </p:cTn>
                                        <p:tgtEl>
                                          <p:spTgt spid="81"/>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43"/>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20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20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200"/>
                            </p:stCondLst>
                            <p:childTnLst>
                              <p:par>
                                <p:cTn id="70" presetID="2" presetClass="entr" presetSubtype="2" decel="100000" fill="hold" nodeType="afterEffect">
                                  <p:stCondLst>
                                    <p:cond delay="60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1600" fill="hold"/>
                                        <p:tgtEl>
                                          <p:spTgt spid="10"/>
                                        </p:tgtEl>
                                        <p:attrNameLst>
                                          <p:attrName>ppt_x</p:attrName>
                                        </p:attrNameLst>
                                      </p:cBhvr>
                                      <p:tavLst>
                                        <p:tav tm="0">
                                          <p:val>
                                            <p:strVal val="1+#ppt_w/2"/>
                                          </p:val>
                                        </p:tav>
                                        <p:tav tm="100000">
                                          <p:val>
                                            <p:strVal val="#ppt_x"/>
                                          </p:val>
                                        </p:tav>
                                      </p:tavLst>
                                    </p:anim>
                                    <p:anim calcmode="lin" valueType="num">
                                      <p:cBhvr additive="base">
                                        <p:cTn id="73" dur="16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400"/>
                            </p:stCondLst>
                            <p:childTnLst>
                              <p:par>
                                <p:cTn id="75" presetID="1"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animBg="1"/>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6858000"/>
          </a:xfrm>
        </p:spPr>
        <p:txBody>
          <a:bodyPr anchor="ctr"/>
          <a:lstStyle/>
          <a:p>
            <a:pPr algn="ctr"/>
            <a:r>
              <a:rPr lang="en-US" sz="4800" spc="0" dirty="0">
                <a:solidFill>
                  <a:srgbClr val="00B0F0"/>
                </a:solidFill>
              </a:rPr>
              <a:t>http://aka.ms/jfkfiles </a:t>
            </a:r>
          </a:p>
        </p:txBody>
      </p:sp>
    </p:spTree>
    <p:extLst>
      <p:ext uri="{BB962C8B-B14F-4D97-AF65-F5344CB8AC3E}">
        <p14:creationId xmlns:p14="http://schemas.microsoft.com/office/powerpoint/2010/main" val="232165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6858000"/>
          </a:xfrm>
        </p:spPr>
        <p:txBody>
          <a:bodyPr anchor="ctr"/>
          <a:lstStyle/>
          <a:p>
            <a:pPr algn="ctr"/>
            <a:r>
              <a:rPr lang="en-US" sz="4800" spc="0" dirty="0">
                <a:solidFill>
                  <a:srgbClr val="00B0F0"/>
                </a:solidFill>
              </a:rPr>
              <a:t>microsoft.com/</a:t>
            </a:r>
            <a:r>
              <a:rPr lang="en-US" sz="4800" spc="0" dirty="0" err="1">
                <a:solidFill>
                  <a:srgbClr val="00B0F0"/>
                </a:solidFill>
              </a:rPr>
              <a:t>ai</a:t>
            </a:r>
            <a:endParaRPr lang="en-US" sz="4800" spc="0" dirty="0">
              <a:solidFill>
                <a:srgbClr val="00B0F0"/>
              </a:solidFill>
            </a:endParaRPr>
          </a:p>
        </p:txBody>
      </p:sp>
    </p:spTree>
    <p:extLst>
      <p:ext uri="{BB962C8B-B14F-4D97-AF65-F5344CB8AC3E}">
        <p14:creationId xmlns:p14="http://schemas.microsoft.com/office/powerpoint/2010/main" val="5581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227E5-ED77-4B2F-AD85-BC86A033FEB0}"/>
              </a:ext>
            </a:extLst>
          </p:cNvPr>
          <p:cNvSpPr>
            <a:spLocks noGrp="1"/>
          </p:cNvSpPr>
          <p:nvPr>
            <p:ph type="ctrTitle"/>
          </p:nvPr>
        </p:nvSpPr>
        <p:spPr/>
        <p:txBody>
          <a:bodyPr/>
          <a:lstStyle/>
          <a:p>
            <a:r>
              <a:rPr lang="en-US" dirty="0">
                <a:solidFill>
                  <a:srgbClr val="00B0F0"/>
                </a:solidFill>
              </a:rPr>
              <a:t>Thank You</a:t>
            </a:r>
          </a:p>
        </p:txBody>
      </p:sp>
    </p:spTree>
    <p:extLst>
      <p:ext uri="{BB962C8B-B14F-4D97-AF65-F5344CB8AC3E}">
        <p14:creationId xmlns:p14="http://schemas.microsoft.com/office/powerpoint/2010/main" val="423842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6" name="Rectangle 145">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static.independent.co.uk/s3fs-public/styles/story_large/public/thumbnails/image/2011/10/31/20/48-John-McCarthy-AP.jpg">
            <a:extLst>
              <a:ext uri="{FF2B5EF4-FFF2-40B4-BE49-F238E27FC236}">
                <a16:creationId xmlns:a16="http://schemas.microsoft.com/office/drawing/2014/main" id="{89D5AC55-3AF6-4FEF-89BB-A0B9B9E3BCC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9787" b="52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F7A232-B780-4505-9B9F-3B4EDBA66037}"/>
              </a:ext>
            </a:extLst>
          </p:cNvPr>
          <p:cNvSpPr>
            <a:spLocks noGrp="1"/>
          </p:cNvSpPr>
          <p:nvPr>
            <p:ph type="ctrTitle"/>
          </p:nvPr>
        </p:nvSpPr>
        <p:spPr>
          <a:xfrm>
            <a:off x="1524000" y="1122362"/>
            <a:ext cx="9144000" cy="2900518"/>
          </a:xfrm>
        </p:spPr>
        <p:txBody>
          <a:bodyPr>
            <a:normAutofit/>
          </a:bodyPr>
          <a:lstStyle/>
          <a:p>
            <a:r>
              <a:rPr lang="en-US" sz="5600" dirty="0">
                <a:solidFill>
                  <a:srgbClr val="FFFFFF"/>
                </a:solidFill>
              </a:rPr>
              <a:t>“The science and engineering of making intelligent machines” – </a:t>
            </a:r>
            <a:r>
              <a:rPr lang="en-US" sz="5600" i="1" dirty="0">
                <a:solidFill>
                  <a:srgbClr val="FFFFFF"/>
                </a:solidFill>
              </a:rPr>
              <a:t>John McCarthy</a:t>
            </a:r>
          </a:p>
        </p:txBody>
      </p:sp>
    </p:spTree>
    <p:extLst>
      <p:ext uri="{BB962C8B-B14F-4D97-AF65-F5344CB8AC3E}">
        <p14:creationId xmlns:p14="http://schemas.microsoft.com/office/powerpoint/2010/main" val="3852643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12192001" cy="6858000"/>
          </a:xfrm>
          <a:prstGeom prst="rect">
            <a:avLst/>
          </a:prstGeom>
        </p:spPr>
      </p:pic>
      <p:sp>
        <p:nvSpPr>
          <p:cNvPr id="50" name="Rectangle 49"/>
          <p:cNvSpPr/>
          <p:nvPr/>
        </p:nvSpPr>
        <p:spPr bwMode="auto">
          <a:xfrm>
            <a:off x="-1" y="1"/>
            <a:ext cx="12192001" cy="6883954"/>
          </a:xfrm>
          <a:prstGeom prst="rect">
            <a:avLst/>
          </a:prstGeom>
          <a:solidFill>
            <a:srgbClr val="00000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4408767" y="2422183"/>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Shakey</a:t>
            </a:r>
            <a:r>
              <a:rPr lang="en-US" sz="1000">
                <a:gradFill>
                  <a:gsLst>
                    <a:gs pos="0">
                      <a:srgbClr val="FFFFFF"/>
                    </a:gs>
                    <a:gs pos="100000">
                      <a:srgbClr val="FFFFFF"/>
                    </a:gs>
                  </a:gsLst>
                  <a:lin ang="5400000" scaled="0"/>
                </a:gradFill>
                <a:ea typeface="Segoe UI" pitchFamily="34" charset="0"/>
                <a:cs typeface="Segoe UI" pitchFamily="34" charset="0"/>
              </a:rPr>
              <a:t> </a:t>
            </a: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reasoning robot</a:t>
            </a:r>
            <a:endPar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1969</a:t>
            </a:r>
            <a:endPar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Oval 92"/>
          <p:cNvSpPr/>
          <p:nvPr/>
        </p:nvSpPr>
        <p:spPr bwMode="auto">
          <a:xfrm>
            <a:off x="2347074" y="3619345"/>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AT&amp;T Voder</a:t>
            </a:r>
            <a:endPar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1939</a:t>
            </a:r>
            <a:endPar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Oval 93"/>
          <p:cNvSpPr/>
          <p:nvPr/>
        </p:nvSpPr>
        <p:spPr bwMode="auto">
          <a:xfrm>
            <a:off x="5310040" y="3861441"/>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GUI </a:t>
            </a:r>
            <a:endPar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1981</a:t>
            </a:r>
            <a:endPar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Oval 94"/>
          <p:cNvSpPr/>
          <p:nvPr/>
        </p:nvSpPr>
        <p:spPr bwMode="auto">
          <a:xfrm>
            <a:off x="6017535" y="1777928"/>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Sphinx voice </a:t>
            </a:r>
            <a:b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recognition</a:t>
            </a:r>
            <a:endPar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1992</a:t>
            </a:r>
            <a:endPar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6" name="Oval 95"/>
          <p:cNvSpPr/>
          <p:nvPr/>
        </p:nvSpPr>
        <p:spPr bwMode="auto">
          <a:xfrm>
            <a:off x="6604750" y="3205500"/>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VaMP self-driving car </a:t>
            </a:r>
            <a:endPar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1994</a:t>
            </a:r>
            <a:endPar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1302254" y="2452132"/>
            <a:ext cx="937122" cy="937122"/>
          </a:xfrm>
          <a:prstGeom prst="ellipse">
            <a:avLst/>
          </a:prstGeom>
          <a:solidFill>
            <a:srgbClr val="0078D7">
              <a:alpha val="85000"/>
            </a:srgbClr>
          </a:solidFill>
          <a:ln w="19050" cmpd="sng">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Grant calculator</a:t>
            </a:r>
          </a:p>
          <a:p>
            <a:pPr marL="0" marR="0" lvl="0" indent="0" algn="ctr" defTabSz="932472" rtl="0" eaLnBrk="1" fontAlgn="base" latinLnBrk="0" hangingPunct="1">
              <a:lnSpc>
                <a:spcPct val="90000"/>
              </a:lnSpc>
              <a:spcBef>
                <a:spcPts val="200"/>
              </a:spcBef>
              <a:spcAft>
                <a:spcPct val="0"/>
              </a:spcAft>
              <a:buClrTx/>
              <a:buSzTx/>
              <a:buFontTx/>
              <a:buNone/>
              <a:tabLst/>
              <a:defRPr/>
            </a:pPr>
            <a:r>
              <a:rPr kumimoji="0" lang="en-US" sz="1000" b="1" i="0" u="none" strike="noStrike" kern="1200" cap="none"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1877</a:t>
            </a:r>
          </a:p>
        </p:txBody>
      </p:sp>
      <p:sp>
        <p:nvSpPr>
          <p:cNvPr id="99" name="Rectangle 98"/>
          <p:cNvSpPr/>
          <p:nvPr/>
        </p:nvSpPr>
        <p:spPr>
          <a:xfrm>
            <a:off x="7869131" y="2764704"/>
            <a:ext cx="1769651" cy="286232"/>
          </a:xfrm>
          <a:prstGeom prst="rect">
            <a:avLst/>
          </a:prstGeom>
        </p:spPr>
        <p:txBody>
          <a:bodyPr wrap="square">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i="0" u="none" strike="noStrike" kern="1200" normalizeH="0" baseline="0" noProof="0" dirty="0">
                <a:ln>
                  <a:noFill/>
                </a:ln>
                <a:gradFill>
                  <a:gsLst>
                    <a:gs pos="0">
                      <a:srgbClr val="FFFFFF"/>
                    </a:gs>
                    <a:gs pos="100000">
                      <a:srgbClr val="FFFFFF"/>
                    </a:gs>
                  </a:gsLst>
                  <a:lin ang="5400000" scaled="0"/>
                </a:gradFill>
                <a:effectLst/>
                <a:uLnTx/>
                <a:uFillTx/>
                <a:ea typeface="+mn-ea"/>
                <a:cs typeface="Segoe UI Semibold" panose="020B0702040204020203" pitchFamily="34" charset="0"/>
              </a:rPr>
              <a:t>Compute power</a:t>
            </a:r>
          </a:p>
        </p:txBody>
      </p:sp>
      <p:sp>
        <p:nvSpPr>
          <p:cNvPr id="84" name="Freeform: Shape 83"/>
          <p:cNvSpPr/>
          <p:nvPr/>
        </p:nvSpPr>
        <p:spPr bwMode="auto">
          <a:xfrm>
            <a:off x="10068676" y="402280"/>
            <a:ext cx="2124552" cy="4157950"/>
          </a:xfrm>
          <a:custGeom>
            <a:avLst/>
            <a:gdLst>
              <a:gd name="connsiteX0" fmla="*/ 2124546 w 2124552"/>
              <a:gd name="connsiteY0" fmla="*/ 0 h 4309204"/>
              <a:gd name="connsiteX1" fmla="*/ 2120341 w 2124552"/>
              <a:gd name="connsiteY1" fmla="*/ 3735089 h 4309204"/>
              <a:gd name="connsiteX2" fmla="*/ 2120113 w 2124552"/>
              <a:gd name="connsiteY2" fmla="*/ 3963333 h 4309204"/>
              <a:gd name="connsiteX3" fmla="*/ 61596 w 2124552"/>
              <a:gd name="connsiteY3" fmla="*/ 4157950 h 4309204"/>
              <a:gd name="connsiteX4" fmla="*/ 66876 w 2124552"/>
              <a:gd name="connsiteY4" fmla="*/ 4184105 h 4309204"/>
              <a:gd name="connsiteX5" fmla="*/ 43140 w 2124552"/>
              <a:gd name="connsiteY5" fmla="*/ 4301675 h 4309204"/>
              <a:gd name="connsiteX6" fmla="*/ 39053 w 2124552"/>
              <a:gd name="connsiteY6" fmla="*/ 4309204 h 4309204"/>
              <a:gd name="connsiteX7" fmla="*/ 52064 w 2124552"/>
              <a:gd name="connsiteY7" fmla="*/ 4267289 h 4309204"/>
              <a:gd name="connsiteX8" fmla="*/ 58201 w 2124552"/>
              <a:gd name="connsiteY8" fmla="*/ 4206416 h 4309204"/>
              <a:gd name="connsiteX9" fmla="*/ 6616 w 2124552"/>
              <a:gd name="connsiteY9" fmla="*/ 4037540 h 4309204"/>
              <a:gd name="connsiteX10" fmla="*/ 0 w 2124552"/>
              <a:gd name="connsiteY10" fmla="*/ 4029521 h 4309204"/>
              <a:gd name="connsiteX11" fmla="*/ 2124546 w 2124552"/>
              <a:gd name="connsiteY11" fmla="*/ 0 h 4309204"/>
              <a:gd name="connsiteX0" fmla="*/ 2124546 w 2124552"/>
              <a:gd name="connsiteY0" fmla="*/ 0 h 4301675"/>
              <a:gd name="connsiteX1" fmla="*/ 2120341 w 2124552"/>
              <a:gd name="connsiteY1" fmla="*/ 3735089 h 4301675"/>
              <a:gd name="connsiteX2" fmla="*/ 2120113 w 2124552"/>
              <a:gd name="connsiteY2" fmla="*/ 3963333 h 4301675"/>
              <a:gd name="connsiteX3" fmla="*/ 61596 w 2124552"/>
              <a:gd name="connsiteY3" fmla="*/ 4157950 h 4301675"/>
              <a:gd name="connsiteX4" fmla="*/ 66876 w 2124552"/>
              <a:gd name="connsiteY4" fmla="*/ 4184105 h 4301675"/>
              <a:gd name="connsiteX5" fmla="*/ 43140 w 2124552"/>
              <a:gd name="connsiteY5" fmla="*/ 4301675 h 4301675"/>
              <a:gd name="connsiteX6" fmla="*/ 52064 w 2124552"/>
              <a:gd name="connsiteY6" fmla="*/ 4267289 h 4301675"/>
              <a:gd name="connsiteX7" fmla="*/ 58201 w 2124552"/>
              <a:gd name="connsiteY7" fmla="*/ 4206416 h 4301675"/>
              <a:gd name="connsiteX8" fmla="*/ 6616 w 2124552"/>
              <a:gd name="connsiteY8" fmla="*/ 4037540 h 4301675"/>
              <a:gd name="connsiteX9" fmla="*/ 0 w 2124552"/>
              <a:gd name="connsiteY9" fmla="*/ 4029521 h 4301675"/>
              <a:gd name="connsiteX10" fmla="*/ 2124546 w 2124552"/>
              <a:gd name="connsiteY10" fmla="*/ 0 h 4301675"/>
              <a:gd name="connsiteX0" fmla="*/ 2124546 w 2124552"/>
              <a:gd name="connsiteY0" fmla="*/ 0 h 4267289"/>
              <a:gd name="connsiteX1" fmla="*/ 2120341 w 2124552"/>
              <a:gd name="connsiteY1" fmla="*/ 3735089 h 4267289"/>
              <a:gd name="connsiteX2" fmla="*/ 2120113 w 2124552"/>
              <a:gd name="connsiteY2" fmla="*/ 3963333 h 4267289"/>
              <a:gd name="connsiteX3" fmla="*/ 61596 w 2124552"/>
              <a:gd name="connsiteY3" fmla="*/ 4157950 h 4267289"/>
              <a:gd name="connsiteX4" fmla="*/ 66876 w 2124552"/>
              <a:gd name="connsiteY4" fmla="*/ 4184105 h 4267289"/>
              <a:gd name="connsiteX5" fmla="*/ 52064 w 2124552"/>
              <a:gd name="connsiteY5" fmla="*/ 4267289 h 4267289"/>
              <a:gd name="connsiteX6" fmla="*/ 58201 w 2124552"/>
              <a:gd name="connsiteY6" fmla="*/ 4206416 h 4267289"/>
              <a:gd name="connsiteX7" fmla="*/ 6616 w 2124552"/>
              <a:gd name="connsiteY7" fmla="*/ 4037540 h 4267289"/>
              <a:gd name="connsiteX8" fmla="*/ 0 w 2124552"/>
              <a:gd name="connsiteY8" fmla="*/ 4029521 h 4267289"/>
              <a:gd name="connsiteX9" fmla="*/ 2124546 w 2124552"/>
              <a:gd name="connsiteY9" fmla="*/ 0 h 4267289"/>
              <a:gd name="connsiteX0" fmla="*/ 2124546 w 2124552"/>
              <a:gd name="connsiteY0" fmla="*/ 0 h 4214400"/>
              <a:gd name="connsiteX1" fmla="*/ 2120341 w 2124552"/>
              <a:gd name="connsiteY1" fmla="*/ 3735089 h 4214400"/>
              <a:gd name="connsiteX2" fmla="*/ 2120113 w 2124552"/>
              <a:gd name="connsiteY2" fmla="*/ 3963333 h 4214400"/>
              <a:gd name="connsiteX3" fmla="*/ 61596 w 2124552"/>
              <a:gd name="connsiteY3" fmla="*/ 4157950 h 4214400"/>
              <a:gd name="connsiteX4" fmla="*/ 66876 w 2124552"/>
              <a:gd name="connsiteY4" fmla="*/ 4184105 h 4214400"/>
              <a:gd name="connsiteX5" fmla="*/ 58201 w 2124552"/>
              <a:gd name="connsiteY5" fmla="*/ 4206416 h 4214400"/>
              <a:gd name="connsiteX6" fmla="*/ 6616 w 2124552"/>
              <a:gd name="connsiteY6" fmla="*/ 4037540 h 4214400"/>
              <a:gd name="connsiteX7" fmla="*/ 0 w 2124552"/>
              <a:gd name="connsiteY7" fmla="*/ 4029521 h 4214400"/>
              <a:gd name="connsiteX8" fmla="*/ 2124546 w 2124552"/>
              <a:gd name="connsiteY8" fmla="*/ 0 h 4214400"/>
              <a:gd name="connsiteX0" fmla="*/ 2124546 w 2124552"/>
              <a:gd name="connsiteY0" fmla="*/ 0 h 4184105"/>
              <a:gd name="connsiteX1" fmla="*/ 2120341 w 2124552"/>
              <a:gd name="connsiteY1" fmla="*/ 3735089 h 4184105"/>
              <a:gd name="connsiteX2" fmla="*/ 2120113 w 2124552"/>
              <a:gd name="connsiteY2" fmla="*/ 3963333 h 4184105"/>
              <a:gd name="connsiteX3" fmla="*/ 61596 w 2124552"/>
              <a:gd name="connsiteY3" fmla="*/ 4157950 h 4184105"/>
              <a:gd name="connsiteX4" fmla="*/ 66876 w 2124552"/>
              <a:gd name="connsiteY4" fmla="*/ 4184105 h 4184105"/>
              <a:gd name="connsiteX5" fmla="*/ 6616 w 2124552"/>
              <a:gd name="connsiteY5" fmla="*/ 4037540 h 4184105"/>
              <a:gd name="connsiteX6" fmla="*/ 0 w 2124552"/>
              <a:gd name="connsiteY6" fmla="*/ 4029521 h 4184105"/>
              <a:gd name="connsiteX7" fmla="*/ 2124546 w 2124552"/>
              <a:gd name="connsiteY7" fmla="*/ 0 h 4184105"/>
              <a:gd name="connsiteX0" fmla="*/ 2124546 w 2124552"/>
              <a:gd name="connsiteY0" fmla="*/ 0 h 4157950"/>
              <a:gd name="connsiteX1" fmla="*/ 2120341 w 2124552"/>
              <a:gd name="connsiteY1" fmla="*/ 3735089 h 4157950"/>
              <a:gd name="connsiteX2" fmla="*/ 2120113 w 2124552"/>
              <a:gd name="connsiteY2" fmla="*/ 3963333 h 4157950"/>
              <a:gd name="connsiteX3" fmla="*/ 61596 w 2124552"/>
              <a:gd name="connsiteY3" fmla="*/ 4157950 h 4157950"/>
              <a:gd name="connsiteX4" fmla="*/ 6616 w 2124552"/>
              <a:gd name="connsiteY4" fmla="*/ 4037540 h 4157950"/>
              <a:gd name="connsiteX5" fmla="*/ 0 w 2124552"/>
              <a:gd name="connsiteY5" fmla="*/ 4029521 h 4157950"/>
              <a:gd name="connsiteX6" fmla="*/ 2124546 w 2124552"/>
              <a:gd name="connsiteY6" fmla="*/ 0 h 415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552" h="4157950">
                <a:moveTo>
                  <a:pt x="2124546" y="0"/>
                </a:moveTo>
                <a:cubicBezTo>
                  <a:pt x="2124712" y="1431986"/>
                  <a:pt x="2121742" y="2490059"/>
                  <a:pt x="2120341" y="3735089"/>
                </a:cubicBezTo>
                <a:lnTo>
                  <a:pt x="2120113" y="3963333"/>
                </a:lnTo>
                <a:lnTo>
                  <a:pt x="61596" y="4157950"/>
                </a:lnTo>
                <a:lnTo>
                  <a:pt x="6616" y="4037540"/>
                </a:lnTo>
                <a:lnTo>
                  <a:pt x="0" y="4029521"/>
                </a:lnTo>
                <a:lnTo>
                  <a:pt x="2124546" y="0"/>
                </a:lnTo>
                <a:close/>
              </a:path>
            </a:pathLst>
          </a:custGeom>
          <a:solidFill>
            <a:schemeClr val="bg1">
              <a:alpha val="35000"/>
            </a:schemeClr>
          </a:solidFill>
          <a:ln>
            <a:solidFill>
              <a:schemeClr val="bg2"/>
            </a:solidFill>
          </a:ln>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00" name="Rectangle 99"/>
          <p:cNvSpPr/>
          <p:nvPr/>
        </p:nvSpPr>
        <p:spPr>
          <a:xfrm>
            <a:off x="8782458" y="3362614"/>
            <a:ext cx="856324" cy="286232"/>
          </a:xfrm>
          <a:prstGeom prst="rect">
            <a:avLst/>
          </a:prstGeom>
        </p:spPr>
        <p:txBody>
          <a:bodyPr wrap="none">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i="0" u="none" strike="noStrike" kern="1200" normalizeH="0" baseline="0" noProof="0" dirty="0">
                <a:ln>
                  <a:noFill/>
                </a:ln>
                <a:gradFill>
                  <a:gsLst>
                    <a:gs pos="0">
                      <a:srgbClr val="FFFFFF"/>
                    </a:gs>
                    <a:gs pos="100000">
                      <a:srgbClr val="FFFFFF"/>
                    </a:gs>
                  </a:gsLst>
                  <a:lin ang="5400000" scaled="0"/>
                </a:gradFill>
                <a:effectLst/>
                <a:uLnTx/>
                <a:uFillTx/>
                <a:ea typeface="+mn-ea"/>
                <a:cs typeface="Segoe UI Semibold" panose="020B0702040204020203" pitchFamily="34" charset="0"/>
              </a:rPr>
              <a:t>Big Data</a:t>
            </a:r>
          </a:p>
        </p:txBody>
      </p:sp>
      <p:sp>
        <p:nvSpPr>
          <p:cNvPr id="101" name="Rectangle 100"/>
          <p:cNvSpPr/>
          <p:nvPr/>
        </p:nvSpPr>
        <p:spPr>
          <a:xfrm>
            <a:off x="8609333" y="2107431"/>
            <a:ext cx="1029449" cy="480131"/>
          </a:xfrm>
          <a:prstGeom prst="rect">
            <a:avLst/>
          </a:prstGeom>
        </p:spPr>
        <p:txBody>
          <a:bodyPr wrap="none">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i="0" u="none" strike="noStrike" kern="1200" normalizeH="0" baseline="0" noProof="0" dirty="0">
                <a:ln>
                  <a:noFill/>
                </a:ln>
                <a:gradFill>
                  <a:gsLst>
                    <a:gs pos="0">
                      <a:srgbClr val="FFFFFF"/>
                    </a:gs>
                    <a:gs pos="100000">
                      <a:srgbClr val="FFFFFF"/>
                    </a:gs>
                  </a:gsLst>
                  <a:lin ang="5400000" scaled="0"/>
                </a:gradFill>
                <a:effectLst/>
                <a:uLnTx/>
                <a:uFillTx/>
                <a:ea typeface="+mn-ea"/>
                <a:cs typeface="Segoe UI Semibold" panose="020B0702040204020203" pitchFamily="34" charset="0"/>
              </a:rPr>
              <a:t>Powerful </a:t>
            </a:r>
            <a:br>
              <a:rPr kumimoji="0" lang="en-US" sz="1400" i="0" u="none" strike="noStrike" kern="1200" normalizeH="0" baseline="0" noProof="0" dirty="0">
                <a:ln>
                  <a:noFill/>
                </a:ln>
                <a:gradFill>
                  <a:gsLst>
                    <a:gs pos="0">
                      <a:srgbClr val="FFFFFF"/>
                    </a:gs>
                    <a:gs pos="100000">
                      <a:srgbClr val="FFFFFF"/>
                    </a:gs>
                  </a:gsLst>
                  <a:lin ang="5400000" scaled="0"/>
                </a:gradFill>
                <a:effectLst/>
                <a:uLnTx/>
                <a:uFillTx/>
                <a:ea typeface="+mn-ea"/>
                <a:cs typeface="Segoe UI Semilight" panose="020B0402040204020203" pitchFamily="34" charset="0"/>
              </a:rPr>
            </a:br>
            <a:r>
              <a:rPr lang="en-US" sz="1400" dirty="0">
                <a:gradFill>
                  <a:gsLst>
                    <a:gs pos="0">
                      <a:srgbClr val="FFFFFF"/>
                    </a:gs>
                    <a:gs pos="100000">
                      <a:srgbClr val="FFFFFF"/>
                    </a:gs>
                  </a:gsLst>
                  <a:lin ang="5400000" scaled="0"/>
                </a:gradFill>
                <a:cs typeface="Segoe UI Semibold" panose="020B0702040204020203" pitchFamily="34" charset="0"/>
              </a:rPr>
              <a:t>a</a:t>
            </a:r>
            <a:r>
              <a:rPr kumimoji="0" lang="en-US" sz="1400" i="0" u="none" strike="noStrike" kern="1200" normalizeH="0" baseline="0" noProof="0" dirty="0" err="1">
                <a:ln>
                  <a:noFill/>
                </a:ln>
                <a:gradFill>
                  <a:gsLst>
                    <a:gs pos="0">
                      <a:srgbClr val="FFFFFF"/>
                    </a:gs>
                    <a:gs pos="100000">
                      <a:srgbClr val="FFFFFF"/>
                    </a:gs>
                  </a:gsLst>
                  <a:lin ang="5400000" scaled="0"/>
                </a:gradFill>
                <a:effectLst/>
                <a:uLnTx/>
                <a:uFillTx/>
                <a:ea typeface="+mn-ea"/>
                <a:cs typeface="Segoe UI Semibold" panose="020B0702040204020203" pitchFamily="34" charset="0"/>
              </a:rPr>
              <a:t>lgorithms</a:t>
            </a:r>
            <a:endParaRPr kumimoji="0" lang="en-US" sz="1400" i="0" u="none" strike="noStrike" kern="1200" normalizeH="0" baseline="0" noProof="0" dirty="0">
              <a:ln>
                <a:noFill/>
              </a:ln>
              <a:gradFill>
                <a:gsLst>
                  <a:gs pos="0">
                    <a:srgbClr val="FFFFFF"/>
                  </a:gs>
                  <a:gs pos="100000">
                    <a:srgbClr val="FFFFFF"/>
                  </a:gs>
                </a:gsLst>
                <a:lin ang="5400000" scaled="0"/>
              </a:gradFill>
              <a:effectLst/>
              <a:uLnTx/>
              <a:uFillTx/>
              <a:ea typeface="+mn-ea"/>
              <a:cs typeface="Segoe UI Semibold" panose="020B0702040204020203" pitchFamily="34" charset="0"/>
            </a:endParaRPr>
          </a:p>
        </p:txBody>
      </p:sp>
      <p:grpSp>
        <p:nvGrpSpPr>
          <p:cNvPr id="102" name="Group 101"/>
          <p:cNvGrpSpPr/>
          <p:nvPr/>
        </p:nvGrpSpPr>
        <p:grpSpPr>
          <a:xfrm>
            <a:off x="9963338" y="958924"/>
            <a:ext cx="1848418" cy="3465709"/>
            <a:chOff x="10172391" y="1176480"/>
            <a:chExt cx="1848418" cy="3465709"/>
          </a:xfrm>
        </p:grpSpPr>
        <p:sp>
          <p:nvSpPr>
            <p:cNvPr id="103" name="Freeform 102"/>
            <p:cNvSpPr/>
            <p:nvPr/>
          </p:nvSpPr>
          <p:spPr bwMode="auto">
            <a:xfrm flipV="1">
              <a:off x="10236541" y="1176480"/>
              <a:ext cx="1784268" cy="3418002"/>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103"/>
            <p:cNvSpPr/>
            <p:nvPr/>
          </p:nvSpPr>
          <p:spPr bwMode="auto">
            <a:xfrm flipV="1">
              <a:off x="10172391" y="1501713"/>
              <a:ext cx="1593735" cy="3053011"/>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104"/>
            <p:cNvSpPr/>
            <p:nvPr/>
          </p:nvSpPr>
          <p:spPr bwMode="auto">
            <a:xfrm flipV="1">
              <a:off x="10283708" y="1411745"/>
              <a:ext cx="1700922" cy="3230444"/>
            </a:xfrm>
            <a:custGeom>
              <a:avLst/>
              <a:gdLst>
                <a:gd name="connsiteX0" fmla="*/ 0 w 3192378"/>
                <a:gd name="connsiteY0" fmla="*/ 0 h 818147"/>
                <a:gd name="connsiteX1" fmla="*/ 2374231 w 3192378"/>
                <a:gd name="connsiteY1" fmla="*/ 0 h 818147"/>
                <a:gd name="connsiteX2" fmla="*/ 3192378 w 3192378"/>
                <a:gd name="connsiteY2" fmla="*/ 818147 h 818147"/>
                <a:gd name="connsiteX0" fmla="*/ 0 w 4731315"/>
                <a:gd name="connsiteY0" fmla="*/ 0 h 2357084"/>
                <a:gd name="connsiteX1" fmla="*/ 2374231 w 4731315"/>
                <a:gd name="connsiteY1" fmla="*/ 0 h 2357084"/>
                <a:gd name="connsiteX2" fmla="*/ 4731315 w 4731315"/>
                <a:gd name="connsiteY2" fmla="*/ 2357084 h 2357084"/>
                <a:gd name="connsiteX0" fmla="*/ 0 w 5028302"/>
                <a:gd name="connsiteY0" fmla="*/ 6750 h 2357084"/>
                <a:gd name="connsiteX1" fmla="*/ 2671218 w 5028302"/>
                <a:gd name="connsiteY1" fmla="*/ 0 h 2357084"/>
                <a:gd name="connsiteX2" fmla="*/ 5028302 w 5028302"/>
                <a:gd name="connsiteY2" fmla="*/ 2357084 h 2357084"/>
                <a:gd name="connsiteX0" fmla="*/ 0 w 5183546"/>
                <a:gd name="connsiteY0" fmla="*/ 6750 h 2357084"/>
                <a:gd name="connsiteX1" fmla="*/ 2826462 w 5183546"/>
                <a:gd name="connsiteY1" fmla="*/ 0 h 2357084"/>
                <a:gd name="connsiteX2" fmla="*/ 5183546 w 5183546"/>
                <a:gd name="connsiteY2" fmla="*/ 2357084 h 2357084"/>
                <a:gd name="connsiteX0" fmla="*/ 0 w 2357084"/>
                <a:gd name="connsiteY0" fmla="*/ 0 h 2357084"/>
                <a:gd name="connsiteX1" fmla="*/ 2357084 w 2357084"/>
                <a:gd name="connsiteY1" fmla="*/ 2357084 h 2357084"/>
              </a:gdLst>
              <a:ahLst/>
              <a:cxnLst>
                <a:cxn ang="0">
                  <a:pos x="connsiteX0" y="connsiteY0"/>
                </a:cxn>
                <a:cxn ang="0">
                  <a:pos x="connsiteX1" y="connsiteY1"/>
                </a:cxn>
              </a:cxnLst>
              <a:rect l="l" t="t" r="r" b="b"/>
              <a:pathLst>
                <a:path w="2357084" h="2357084">
                  <a:moveTo>
                    <a:pt x="0" y="0"/>
                  </a:moveTo>
                  <a:lnTo>
                    <a:pt x="2357084" y="2357084"/>
                  </a:lnTo>
                </a:path>
              </a:pathLst>
            </a:custGeom>
            <a:noFill/>
            <a:ln w="19050">
              <a:solidFill>
                <a:schemeClr val="bg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6" name="Group 105"/>
          <p:cNvGrpSpPr/>
          <p:nvPr/>
        </p:nvGrpSpPr>
        <p:grpSpPr>
          <a:xfrm>
            <a:off x="9526987" y="4314716"/>
            <a:ext cx="608001" cy="604091"/>
            <a:chOff x="9055598" y="1924971"/>
            <a:chExt cx="1156011" cy="1148576"/>
          </a:xfrm>
        </p:grpSpPr>
        <p:pic>
          <p:nvPicPr>
            <p:cNvPr id="107" name="Picture 10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800000" flipH="1" flipV="1">
              <a:off x="9055598" y="1951674"/>
              <a:ext cx="1149350" cy="1112978"/>
            </a:xfrm>
            <a:prstGeom prst="rect">
              <a:avLst/>
            </a:prstGeom>
          </p:spPr>
        </p:pic>
        <p:sp>
          <p:nvSpPr>
            <p:cNvPr id="108" name="Oval 107"/>
            <p:cNvSpPr/>
            <p:nvPr/>
          </p:nvSpPr>
          <p:spPr bwMode="auto">
            <a:xfrm>
              <a:off x="9063033" y="1924971"/>
              <a:ext cx="1148576" cy="114857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10" name="Straight Connector 109"/>
          <p:cNvCxnSpPr>
            <a:cxnSpLocks/>
          </p:cNvCxnSpPr>
          <p:nvPr/>
        </p:nvCxnSpPr>
        <p:spPr>
          <a:xfrm>
            <a:off x="9829236" y="2343197"/>
            <a:ext cx="0" cy="1944624"/>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auto">
          <a:xfrm>
            <a:off x="9734321" y="2258101"/>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p:cNvSpPr/>
          <p:nvPr/>
        </p:nvSpPr>
        <p:spPr bwMode="auto">
          <a:xfrm>
            <a:off x="9734321" y="2821499"/>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9734321" y="3405952"/>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4" name="Straight Connector 113"/>
          <p:cNvCxnSpPr>
            <a:cxnSpLocks/>
          </p:cNvCxnSpPr>
          <p:nvPr/>
        </p:nvCxnSpPr>
        <p:spPr>
          <a:xfrm>
            <a:off x="1759664" y="3397681"/>
            <a:ext cx="0" cy="2069815"/>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cxnSpLocks/>
          </p:cNvCxnSpPr>
          <p:nvPr/>
        </p:nvCxnSpPr>
        <p:spPr>
          <a:xfrm>
            <a:off x="2802935" y="4563345"/>
            <a:ext cx="0" cy="904151"/>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a:off x="4877328" y="3361018"/>
            <a:ext cx="0" cy="2106478"/>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a:off x="5780327" y="4794906"/>
            <a:ext cx="0" cy="67259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a:off x="6474945" y="2713750"/>
            <a:ext cx="0" cy="2753746"/>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a:off x="7073311" y="4142622"/>
            <a:ext cx="0" cy="1324874"/>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8" name="Freeform: Shape 87"/>
          <p:cNvSpPr/>
          <p:nvPr/>
        </p:nvSpPr>
        <p:spPr bwMode="auto">
          <a:xfrm>
            <a:off x="624241" y="4365193"/>
            <a:ext cx="11568987" cy="1125697"/>
          </a:xfrm>
          <a:custGeom>
            <a:avLst/>
            <a:gdLst>
              <a:gd name="connsiteX0" fmla="*/ 11568987 w 11568987"/>
              <a:gd name="connsiteY0" fmla="*/ 0 h 1125697"/>
              <a:gd name="connsiteX1" fmla="*/ 11568987 w 11568987"/>
              <a:gd name="connsiteY1" fmla="*/ 1105538 h 1125697"/>
              <a:gd name="connsiteX2" fmla="*/ 9191698 w 11568987"/>
              <a:gd name="connsiteY2" fmla="*/ 1105538 h 1125697"/>
              <a:gd name="connsiteX3" fmla="*/ 9191698 w 11568987"/>
              <a:gd name="connsiteY3" fmla="*/ 906404 h 1125697"/>
              <a:gd name="connsiteX4" fmla="*/ 9190469 w 11568987"/>
              <a:gd name="connsiteY4" fmla="*/ 906407 h 1125697"/>
              <a:gd name="connsiteX5" fmla="*/ 9190469 w 11568987"/>
              <a:gd name="connsiteY5" fmla="*/ 1105538 h 1125697"/>
              <a:gd name="connsiteX6" fmla="*/ 42333 w 11568987"/>
              <a:gd name="connsiteY6" fmla="*/ 1125697 h 1125697"/>
              <a:gd name="connsiteX7" fmla="*/ 0 w 11568987"/>
              <a:gd name="connsiteY7" fmla="*/ 1091576 h 1125697"/>
              <a:gd name="connsiteX8" fmla="*/ 8907725 w 11568987"/>
              <a:gd name="connsiteY8" fmla="*/ 267416 h 1125697"/>
              <a:gd name="connsiteX9" fmla="*/ 8926633 w 11568987"/>
              <a:gd name="connsiteY9" fmla="*/ 361073 h 1125697"/>
              <a:gd name="connsiteX10" fmla="*/ 9115124 w 11568987"/>
              <a:gd name="connsiteY10" fmla="*/ 531970 h 1125697"/>
              <a:gd name="connsiteX11" fmla="*/ 9190469 w 11568987"/>
              <a:gd name="connsiteY11" fmla="*/ 543361 h 1125697"/>
              <a:gd name="connsiteX12" fmla="*/ 9190469 w 11568987"/>
              <a:gd name="connsiteY12" fmla="*/ 716581 h 1125697"/>
              <a:gd name="connsiteX13" fmla="*/ 9191698 w 11568987"/>
              <a:gd name="connsiteY13" fmla="*/ 716468 h 1125697"/>
              <a:gd name="connsiteX14" fmla="*/ 9191698 w 11568987"/>
              <a:gd name="connsiteY14" fmla="*/ 521467 h 1125697"/>
              <a:gd name="connsiteX15" fmla="*/ 9209265 w 11568987"/>
              <a:gd name="connsiteY15" fmla="*/ 523238 h 1125697"/>
              <a:gd name="connsiteX16" fmla="*/ 9511311 w 11568987"/>
              <a:gd name="connsiteY16" fmla="*/ 221192 h 1125697"/>
              <a:gd name="connsiteX17" fmla="*/ 9506031 w 11568987"/>
              <a:gd name="connsiteY17" fmla="*/ 195037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9191698 w 11568987"/>
              <a:gd name="connsiteY3" fmla="*/ 906404 h 1125697"/>
              <a:gd name="connsiteX4" fmla="*/ 9190469 w 11568987"/>
              <a:gd name="connsiteY4" fmla="*/ 1105538 h 1125697"/>
              <a:gd name="connsiteX5" fmla="*/ 42333 w 11568987"/>
              <a:gd name="connsiteY5" fmla="*/ 1125697 h 1125697"/>
              <a:gd name="connsiteX6" fmla="*/ 0 w 11568987"/>
              <a:gd name="connsiteY6" fmla="*/ 1091576 h 1125697"/>
              <a:gd name="connsiteX7" fmla="*/ 8907725 w 11568987"/>
              <a:gd name="connsiteY7" fmla="*/ 267416 h 1125697"/>
              <a:gd name="connsiteX8" fmla="*/ 8926633 w 11568987"/>
              <a:gd name="connsiteY8" fmla="*/ 361073 h 1125697"/>
              <a:gd name="connsiteX9" fmla="*/ 9115124 w 11568987"/>
              <a:gd name="connsiteY9" fmla="*/ 531970 h 1125697"/>
              <a:gd name="connsiteX10" fmla="*/ 9190469 w 11568987"/>
              <a:gd name="connsiteY10" fmla="*/ 543361 h 1125697"/>
              <a:gd name="connsiteX11" fmla="*/ 9190469 w 11568987"/>
              <a:gd name="connsiteY11" fmla="*/ 716581 h 1125697"/>
              <a:gd name="connsiteX12" fmla="*/ 9191698 w 11568987"/>
              <a:gd name="connsiteY12" fmla="*/ 716468 h 1125697"/>
              <a:gd name="connsiteX13" fmla="*/ 9191698 w 11568987"/>
              <a:gd name="connsiteY13" fmla="*/ 521467 h 1125697"/>
              <a:gd name="connsiteX14" fmla="*/ 9209265 w 11568987"/>
              <a:gd name="connsiteY14" fmla="*/ 523238 h 1125697"/>
              <a:gd name="connsiteX15" fmla="*/ 9511311 w 11568987"/>
              <a:gd name="connsiteY15" fmla="*/ 221192 h 1125697"/>
              <a:gd name="connsiteX16" fmla="*/ 9506031 w 11568987"/>
              <a:gd name="connsiteY16" fmla="*/ 195037 h 1125697"/>
              <a:gd name="connsiteX17" fmla="*/ 11568987 w 11568987"/>
              <a:gd name="connsiteY17" fmla="*/ 0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9190469 w 11568987"/>
              <a:gd name="connsiteY3" fmla="*/ 1105538 h 1125697"/>
              <a:gd name="connsiteX4" fmla="*/ 42333 w 11568987"/>
              <a:gd name="connsiteY4" fmla="*/ 1125697 h 1125697"/>
              <a:gd name="connsiteX5" fmla="*/ 0 w 11568987"/>
              <a:gd name="connsiteY5" fmla="*/ 1091576 h 1125697"/>
              <a:gd name="connsiteX6" fmla="*/ 8907725 w 11568987"/>
              <a:gd name="connsiteY6" fmla="*/ 267416 h 1125697"/>
              <a:gd name="connsiteX7" fmla="*/ 8926633 w 11568987"/>
              <a:gd name="connsiteY7" fmla="*/ 361073 h 1125697"/>
              <a:gd name="connsiteX8" fmla="*/ 9115124 w 11568987"/>
              <a:gd name="connsiteY8" fmla="*/ 531970 h 1125697"/>
              <a:gd name="connsiteX9" fmla="*/ 9190469 w 11568987"/>
              <a:gd name="connsiteY9" fmla="*/ 543361 h 1125697"/>
              <a:gd name="connsiteX10" fmla="*/ 9190469 w 11568987"/>
              <a:gd name="connsiteY10" fmla="*/ 716581 h 1125697"/>
              <a:gd name="connsiteX11" fmla="*/ 9191698 w 11568987"/>
              <a:gd name="connsiteY11" fmla="*/ 716468 h 1125697"/>
              <a:gd name="connsiteX12" fmla="*/ 9191698 w 11568987"/>
              <a:gd name="connsiteY12" fmla="*/ 521467 h 1125697"/>
              <a:gd name="connsiteX13" fmla="*/ 9209265 w 11568987"/>
              <a:gd name="connsiteY13" fmla="*/ 523238 h 1125697"/>
              <a:gd name="connsiteX14" fmla="*/ 9511311 w 11568987"/>
              <a:gd name="connsiteY14" fmla="*/ 221192 h 1125697"/>
              <a:gd name="connsiteX15" fmla="*/ 9506031 w 11568987"/>
              <a:gd name="connsiteY15" fmla="*/ 195037 h 1125697"/>
              <a:gd name="connsiteX16" fmla="*/ 11568987 w 11568987"/>
              <a:gd name="connsiteY16" fmla="*/ 0 h 1125697"/>
              <a:gd name="connsiteX0" fmla="*/ 11568987 w 11568987"/>
              <a:gd name="connsiteY0" fmla="*/ 0 h 1125697"/>
              <a:gd name="connsiteX1" fmla="*/ 11568987 w 11568987"/>
              <a:gd name="connsiteY1" fmla="*/ 1105538 h 1125697"/>
              <a:gd name="connsiteX2" fmla="*/ 9191698 w 11568987"/>
              <a:gd name="connsiteY2" fmla="*/ 1105538 h 1125697"/>
              <a:gd name="connsiteX3" fmla="*/ 42333 w 11568987"/>
              <a:gd name="connsiteY3" fmla="*/ 1125697 h 1125697"/>
              <a:gd name="connsiteX4" fmla="*/ 0 w 11568987"/>
              <a:gd name="connsiteY4" fmla="*/ 1091576 h 1125697"/>
              <a:gd name="connsiteX5" fmla="*/ 8907725 w 11568987"/>
              <a:gd name="connsiteY5" fmla="*/ 267416 h 1125697"/>
              <a:gd name="connsiteX6" fmla="*/ 8926633 w 11568987"/>
              <a:gd name="connsiteY6" fmla="*/ 361073 h 1125697"/>
              <a:gd name="connsiteX7" fmla="*/ 9115124 w 11568987"/>
              <a:gd name="connsiteY7" fmla="*/ 531970 h 1125697"/>
              <a:gd name="connsiteX8" fmla="*/ 9190469 w 11568987"/>
              <a:gd name="connsiteY8" fmla="*/ 543361 h 1125697"/>
              <a:gd name="connsiteX9" fmla="*/ 9190469 w 11568987"/>
              <a:gd name="connsiteY9" fmla="*/ 716581 h 1125697"/>
              <a:gd name="connsiteX10" fmla="*/ 9191698 w 11568987"/>
              <a:gd name="connsiteY10" fmla="*/ 716468 h 1125697"/>
              <a:gd name="connsiteX11" fmla="*/ 9191698 w 11568987"/>
              <a:gd name="connsiteY11" fmla="*/ 521467 h 1125697"/>
              <a:gd name="connsiteX12" fmla="*/ 9209265 w 11568987"/>
              <a:gd name="connsiteY12" fmla="*/ 523238 h 1125697"/>
              <a:gd name="connsiteX13" fmla="*/ 9511311 w 11568987"/>
              <a:gd name="connsiteY13" fmla="*/ 221192 h 1125697"/>
              <a:gd name="connsiteX14" fmla="*/ 9506031 w 11568987"/>
              <a:gd name="connsiteY14" fmla="*/ 195037 h 1125697"/>
              <a:gd name="connsiteX15" fmla="*/ 11568987 w 11568987"/>
              <a:gd name="connsiteY15"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0469 w 11568987"/>
              <a:gd name="connsiteY8" fmla="*/ 716581 h 1125697"/>
              <a:gd name="connsiteX9" fmla="*/ 9191698 w 11568987"/>
              <a:gd name="connsiteY9" fmla="*/ 716468 h 1125697"/>
              <a:gd name="connsiteX10" fmla="*/ 9191698 w 11568987"/>
              <a:gd name="connsiteY10" fmla="*/ 521467 h 1125697"/>
              <a:gd name="connsiteX11" fmla="*/ 9209265 w 11568987"/>
              <a:gd name="connsiteY11" fmla="*/ 523238 h 1125697"/>
              <a:gd name="connsiteX12" fmla="*/ 9511311 w 11568987"/>
              <a:gd name="connsiteY12" fmla="*/ 221192 h 1125697"/>
              <a:gd name="connsiteX13" fmla="*/ 9506031 w 11568987"/>
              <a:gd name="connsiteY13" fmla="*/ 195037 h 1125697"/>
              <a:gd name="connsiteX14" fmla="*/ 11568987 w 11568987"/>
              <a:gd name="connsiteY14"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0469 w 11568987"/>
              <a:gd name="connsiteY8" fmla="*/ 716581 h 1125697"/>
              <a:gd name="connsiteX9" fmla="*/ 9191698 w 11568987"/>
              <a:gd name="connsiteY9" fmla="*/ 521467 h 1125697"/>
              <a:gd name="connsiteX10" fmla="*/ 9209265 w 11568987"/>
              <a:gd name="connsiteY10" fmla="*/ 523238 h 1125697"/>
              <a:gd name="connsiteX11" fmla="*/ 9511311 w 11568987"/>
              <a:gd name="connsiteY11" fmla="*/ 221192 h 1125697"/>
              <a:gd name="connsiteX12" fmla="*/ 9506031 w 11568987"/>
              <a:gd name="connsiteY12" fmla="*/ 195037 h 1125697"/>
              <a:gd name="connsiteX13" fmla="*/ 11568987 w 11568987"/>
              <a:gd name="connsiteY13" fmla="*/ 0 h 1125697"/>
              <a:gd name="connsiteX0" fmla="*/ 11568987 w 11568987"/>
              <a:gd name="connsiteY0" fmla="*/ 0 h 1125697"/>
              <a:gd name="connsiteX1" fmla="*/ 11568987 w 11568987"/>
              <a:gd name="connsiteY1" fmla="*/ 1105538 h 1125697"/>
              <a:gd name="connsiteX2" fmla="*/ 42333 w 11568987"/>
              <a:gd name="connsiteY2" fmla="*/ 1125697 h 1125697"/>
              <a:gd name="connsiteX3" fmla="*/ 0 w 11568987"/>
              <a:gd name="connsiteY3" fmla="*/ 1091576 h 1125697"/>
              <a:gd name="connsiteX4" fmla="*/ 8907725 w 11568987"/>
              <a:gd name="connsiteY4" fmla="*/ 267416 h 1125697"/>
              <a:gd name="connsiteX5" fmla="*/ 8926633 w 11568987"/>
              <a:gd name="connsiteY5" fmla="*/ 361073 h 1125697"/>
              <a:gd name="connsiteX6" fmla="*/ 9115124 w 11568987"/>
              <a:gd name="connsiteY6" fmla="*/ 531970 h 1125697"/>
              <a:gd name="connsiteX7" fmla="*/ 9190469 w 11568987"/>
              <a:gd name="connsiteY7" fmla="*/ 543361 h 1125697"/>
              <a:gd name="connsiteX8" fmla="*/ 9191698 w 11568987"/>
              <a:gd name="connsiteY8" fmla="*/ 521467 h 1125697"/>
              <a:gd name="connsiteX9" fmla="*/ 9209265 w 11568987"/>
              <a:gd name="connsiteY9" fmla="*/ 523238 h 1125697"/>
              <a:gd name="connsiteX10" fmla="*/ 9511311 w 11568987"/>
              <a:gd name="connsiteY10" fmla="*/ 221192 h 1125697"/>
              <a:gd name="connsiteX11" fmla="*/ 9506031 w 11568987"/>
              <a:gd name="connsiteY11" fmla="*/ 195037 h 1125697"/>
              <a:gd name="connsiteX12" fmla="*/ 11568987 w 11568987"/>
              <a:gd name="connsiteY12" fmla="*/ 0 h 112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68987" h="1125697">
                <a:moveTo>
                  <a:pt x="11568987" y="0"/>
                </a:moveTo>
                <a:lnTo>
                  <a:pt x="11568987" y="1105538"/>
                </a:lnTo>
                <a:lnTo>
                  <a:pt x="42333" y="1125697"/>
                </a:lnTo>
                <a:lnTo>
                  <a:pt x="0" y="1091576"/>
                </a:lnTo>
                <a:lnTo>
                  <a:pt x="8907725" y="267416"/>
                </a:lnTo>
                <a:lnTo>
                  <a:pt x="8926633" y="361073"/>
                </a:lnTo>
                <a:cubicBezTo>
                  <a:pt x="8961023" y="442380"/>
                  <a:pt x="9030002" y="505494"/>
                  <a:pt x="9115124" y="531970"/>
                </a:cubicBezTo>
                <a:lnTo>
                  <a:pt x="9190469" y="543361"/>
                </a:lnTo>
                <a:cubicBezTo>
                  <a:pt x="9190879" y="536063"/>
                  <a:pt x="9191288" y="528765"/>
                  <a:pt x="9191698" y="521467"/>
                </a:cubicBezTo>
                <a:lnTo>
                  <a:pt x="9209265" y="523238"/>
                </a:lnTo>
                <a:cubicBezTo>
                  <a:pt x="9376080" y="523238"/>
                  <a:pt x="9511311" y="388007"/>
                  <a:pt x="9511311" y="221192"/>
                </a:cubicBezTo>
                <a:lnTo>
                  <a:pt x="9506031" y="195037"/>
                </a:lnTo>
                <a:lnTo>
                  <a:pt x="11568987" y="0"/>
                </a:lnTo>
                <a:close/>
              </a:path>
            </a:pathLst>
          </a:custGeom>
          <a:solidFill>
            <a:schemeClr val="bg1">
              <a:alpha val="35000"/>
            </a:schemeClr>
          </a:solidFill>
          <a:ln>
            <a:noFill/>
          </a:ln>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3" name="Rectangle 152"/>
          <p:cNvSpPr/>
          <p:nvPr/>
        </p:nvSpPr>
        <p:spPr bwMode="auto">
          <a:xfrm>
            <a:off x="1" y="5477714"/>
            <a:ext cx="12192000" cy="13921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2" name="Straight Arrow Connector 121"/>
          <p:cNvCxnSpPr/>
          <p:nvPr/>
        </p:nvCxnSpPr>
        <p:spPr>
          <a:xfrm flipV="1">
            <a:off x="0" y="5467497"/>
            <a:ext cx="11924654" cy="13224"/>
          </a:xfrm>
          <a:prstGeom prst="straightConnector1">
            <a:avLst/>
          </a:prstGeom>
          <a:ln w="19050">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Oval 122"/>
          <p:cNvSpPr/>
          <p:nvPr/>
        </p:nvSpPr>
        <p:spPr bwMode="auto">
          <a:xfrm>
            <a:off x="9734321" y="5382343"/>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TextBox 124"/>
          <p:cNvSpPr txBox="1"/>
          <p:nvPr/>
        </p:nvSpPr>
        <p:spPr>
          <a:xfrm>
            <a:off x="544599" y="5658215"/>
            <a:ext cx="1554480" cy="365760"/>
          </a:xfrm>
          <a:prstGeom prst="rect">
            <a:avLst/>
          </a:prstGeom>
          <a:noFill/>
          <a:ln>
            <a:noFill/>
          </a:ln>
        </p:spPr>
        <p:txBody>
          <a:bodyPr wrap="square" lIns="182880" tIns="0" rIns="182880" bIns="0" rtlCol="0" anchor="ctr">
            <a:no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rPr>
              <a:t>Mechanical</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mn-cs"/>
            </a:endParaRPr>
          </a:p>
        </p:txBody>
      </p:sp>
      <p:sp>
        <p:nvSpPr>
          <p:cNvPr id="126" name="TextBox 125"/>
          <p:cNvSpPr txBox="1"/>
          <p:nvPr/>
        </p:nvSpPr>
        <p:spPr>
          <a:xfrm>
            <a:off x="1721164" y="5658215"/>
            <a:ext cx="1554480" cy="365760"/>
          </a:xfrm>
          <a:prstGeom prst="rect">
            <a:avLst/>
          </a:prstGeom>
          <a:noFill/>
          <a:ln>
            <a:noFill/>
          </a:ln>
        </p:spPr>
        <p:txBody>
          <a:bodyPr wrap="square" lIns="182880" tIns="0" rIns="182880" bIns="0" rtlCol="0" anchor="ctr">
            <a:no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rPr>
              <a:t>Electronics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mn-cs"/>
            </a:endParaRPr>
          </a:p>
        </p:txBody>
      </p:sp>
      <p:sp>
        <p:nvSpPr>
          <p:cNvPr id="127" name="TextBox 126"/>
          <p:cNvSpPr txBox="1"/>
          <p:nvPr/>
        </p:nvSpPr>
        <p:spPr>
          <a:xfrm>
            <a:off x="5275792" y="5658215"/>
            <a:ext cx="1554480" cy="365760"/>
          </a:xfrm>
          <a:prstGeom prst="rect">
            <a:avLst/>
          </a:prstGeom>
          <a:noFill/>
          <a:ln>
            <a:noFill/>
          </a:ln>
        </p:spPr>
        <p:txBody>
          <a:bodyPr wrap="square" lIns="182880" tIns="0" rIns="182880" bIns="0" rtlCol="0" anchor="ctr">
            <a:no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rPr>
              <a:t>Computers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mn-cs"/>
            </a:endParaRPr>
          </a:p>
        </p:txBody>
      </p:sp>
      <p:sp>
        <p:nvSpPr>
          <p:cNvPr id="128" name="TextBox 127"/>
          <p:cNvSpPr txBox="1"/>
          <p:nvPr/>
        </p:nvSpPr>
        <p:spPr>
          <a:xfrm>
            <a:off x="9793441" y="5658215"/>
            <a:ext cx="1554480" cy="365760"/>
          </a:xfrm>
          <a:prstGeom prst="rect">
            <a:avLst/>
          </a:prstGeom>
          <a:noFill/>
          <a:ln>
            <a:noFill/>
          </a:ln>
        </p:spPr>
        <p:txBody>
          <a:bodyPr wrap="square" lIns="182880" tIns="0" rIns="182880" bIns="0" rtlCol="0" anchor="ctr">
            <a:no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mn-ea"/>
                <a:cs typeface="+mn-cs"/>
              </a:rPr>
              <a:t>Cloud + AI</a:t>
            </a:r>
          </a:p>
        </p:txBody>
      </p:sp>
      <p:cxnSp>
        <p:nvCxnSpPr>
          <p:cNvPr id="130" name="Straight Connector 129"/>
          <p:cNvCxnSpPr/>
          <p:nvPr/>
        </p:nvCxnSpPr>
        <p:spPr>
          <a:xfrm>
            <a:off x="583099" y="5658215"/>
            <a:ext cx="0" cy="365760"/>
          </a:xfrm>
          <a:prstGeom prst="line">
            <a:avLst/>
          </a:prstGeom>
          <a:noFill/>
          <a:ln w="19050" cap="flat" cmpd="sng" algn="ctr">
            <a:solidFill>
              <a:schemeClr val="bg2"/>
            </a:solidFill>
            <a:prstDash val="solid"/>
            <a:headEnd type="none"/>
            <a:tailEnd type="none"/>
          </a:ln>
          <a:effectLst/>
        </p:spPr>
      </p:cxnSp>
      <p:cxnSp>
        <p:nvCxnSpPr>
          <p:cNvPr id="131" name="Straight Connector 130"/>
          <p:cNvCxnSpPr/>
          <p:nvPr/>
        </p:nvCxnSpPr>
        <p:spPr>
          <a:xfrm>
            <a:off x="1759663" y="5658215"/>
            <a:ext cx="0" cy="365760"/>
          </a:xfrm>
          <a:prstGeom prst="line">
            <a:avLst/>
          </a:prstGeom>
          <a:noFill/>
          <a:ln w="19050" cap="flat" cmpd="sng" algn="ctr">
            <a:solidFill>
              <a:schemeClr val="bg2"/>
            </a:solidFill>
            <a:prstDash val="solid"/>
            <a:headEnd type="none"/>
            <a:tailEnd type="none"/>
          </a:ln>
          <a:effectLst/>
        </p:spPr>
      </p:cxnSp>
      <p:cxnSp>
        <p:nvCxnSpPr>
          <p:cNvPr id="132" name="Straight Connector 131"/>
          <p:cNvCxnSpPr/>
          <p:nvPr/>
        </p:nvCxnSpPr>
        <p:spPr>
          <a:xfrm>
            <a:off x="5314291" y="5658215"/>
            <a:ext cx="0" cy="365760"/>
          </a:xfrm>
          <a:prstGeom prst="line">
            <a:avLst/>
          </a:prstGeom>
          <a:noFill/>
          <a:ln w="19050" cap="flat" cmpd="sng" algn="ctr">
            <a:solidFill>
              <a:schemeClr val="bg2"/>
            </a:solidFill>
            <a:prstDash val="solid"/>
            <a:headEnd type="none"/>
            <a:tailEnd type="none"/>
          </a:ln>
          <a:effectLst/>
        </p:spPr>
      </p:cxnSp>
      <p:cxnSp>
        <p:nvCxnSpPr>
          <p:cNvPr id="133" name="Straight Connector 132"/>
          <p:cNvCxnSpPr/>
          <p:nvPr/>
        </p:nvCxnSpPr>
        <p:spPr>
          <a:xfrm>
            <a:off x="9831941" y="5658215"/>
            <a:ext cx="0" cy="365760"/>
          </a:xfrm>
          <a:prstGeom prst="line">
            <a:avLst/>
          </a:prstGeom>
          <a:noFill/>
          <a:ln w="19050" cap="flat" cmpd="sng" algn="ctr">
            <a:solidFill>
              <a:schemeClr val="bg2"/>
            </a:solidFill>
            <a:prstDash val="solid"/>
            <a:headEnd type="none"/>
            <a:tailEnd type="none"/>
          </a:ln>
          <a:effectLst/>
        </p:spPr>
      </p:cxnSp>
      <p:grpSp>
        <p:nvGrpSpPr>
          <p:cNvPr id="134" name="Group 133"/>
          <p:cNvGrpSpPr/>
          <p:nvPr/>
        </p:nvGrpSpPr>
        <p:grpSpPr>
          <a:xfrm>
            <a:off x="300316" y="6132406"/>
            <a:ext cx="565566" cy="338662"/>
            <a:chOff x="228586" y="3732906"/>
            <a:chExt cx="3193704" cy="1912400"/>
          </a:xfrm>
          <a:solidFill>
            <a:schemeClr val="bg1"/>
          </a:solidFill>
        </p:grpSpPr>
        <p:sp>
          <p:nvSpPr>
            <p:cNvPr id="135" name="Freeform 134"/>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6" name="Freeform 135"/>
            <p:cNvSpPr/>
            <p:nvPr/>
          </p:nvSpPr>
          <p:spPr bwMode="auto">
            <a:xfrm>
              <a:off x="2206217" y="3740498"/>
              <a:ext cx="1216073" cy="1216072"/>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50" name="Oval 149"/>
          <p:cNvSpPr/>
          <p:nvPr/>
        </p:nvSpPr>
        <p:spPr bwMode="auto">
          <a:xfrm>
            <a:off x="1669046" y="5382343"/>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p:cNvSpPr/>
          <p:nvPr/>
        </p:nvSpPr>
        <p:spPr bwMode="auto">
          <a:xfrm>
            <a:off x="5215604" y="5382343"/>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Title 1"/>
          <p:cNvSpPr txBox="1">
            <a:spLocks/>
          </p:cNvSpPr>
          <p:nvPr/>
        </p:nvSpPr>
        <p:spPr>
          <a:xfrm>
            <a:off x="268080" y="33408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Why now?</a:t>
            </a:r>
          </a:p>
        </p:txBody>
      </p:sp>
      <p:cxnSp>
        <p:nvCxnSpPr>
          <p:cNvPr id="109" name="Straight Arrow Connector 108"/>
          <p:cNvCxnSpPr/>
          <p:nvPr/>
        </p:nvCxnSpPr>
        <p:spPr>
          <a:xfrm flipV="1">
            <a:off x="583099" y="4632608"/>
            <a:ext cx="8948867" cy="841176"/>
          </a:xfrm>
          <a:prstGeom prst="straightConnector1">
            <a:avLst/>
          </a:prstGeom>
          <a:ln w="1905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2" name="Oval 151"/>
          <p:cNvSpPr/>
          <p:nvPr/>
        </p:nvSpPr>
        <p:spPr bwMode="auto">
          <a:xfrm>
            <a:off x="9530232" y="4304499"/>
            <a:ext cx="604091" cy="604091"/>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498429" y="5382343"/>
            <a:ext cx="182880" cy="182880"/>
          </a:xfrm>
          <a:prstGeom prst="ellipse">
            <a:avLst/>
          </a:prstGeom>
          <a:solidFill>
            <a:srgbClr val="0078D7"/>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oT">
            <a:extLst/>
          </p:cNvPr>
          <p:cNvSpPr>
            <a:spLocks noChangeAspect="1" noEditPoints="1"/>
          </p:cNvSpPr>
          <p:nvPr/>
        </p:nvSpPr>
        <p:spPr bwMode="auto">
          <a:xfrm>
            <a:off x="9650501" y="6103137"/>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desktop">
            <a:extLst/>
          </p:cNvPr>
          <p:cNvSpPr>
            <a:spLocks noChangeAspect="1" noEditPoints="1"/>
          </p:cNvSpPr>
          <p:nvPr/>
        </p:nvSpPr>
        <p:spPr bwMode="auto">
          <a:xfrm>
            <a:off x="5128375" y="6103137"/>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9" name="light">
            <a:extLst/>
          </p:cNvPr>
          <p:cNvSpPr>
            <a:spLocks noChangeAspect="1" noEditPoints="1"/>
          </p:cNvSpPr>
          <p:nvPr/>
        </p:nvSpPr>
        <p:spPr bwMode="auto">
          <a:xfrm>
            <a:off x="1644103" y="6103137"/>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13955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500"/>
                                        <p:tgtEl>
                                          <p:spTgt spid="1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14"/>
                                        </p:tgtEl>
                                      </p:cBhvr>
                                    </p:animEffect>
                                    <p:set>
                                      <p:cBhvr>
                                        <p:cTn id="50" dur="1" fill="hold">
                                          <p:stCondLst>
                                            <p:cond delay="499"/>
                                          </p:stCondLst>
                                        </p:cTn>
                                        <p:tgtEl>
                                          <p:spTgt spid="11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7"/>
                                        </p:tgtEl>
                                      </p:cBhvr>
                                    </p:animEffect>
                                    <p:set>
                                      <p:cBhvr>
                                        <p:cTn id="53" dur="1" fill="hold">
                                          <p:stCondLst>
                                            <p:cond delay="499"/>
                                          </p:stCondLst>
                                        </p:cTn>
                                        <p:tgtEl>
                                          <p:spTgt spid="9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15"/>
                                        </p:tgtEl>
                                      </p:cBhvr>
                                    </p:animEffect>
                                    <p:set>
                                      <p:cBhvr>
                                        <p:cTn id="56" dur="1" fill="hold">
                                          <p:stCondLst>
                                            <p:cond delay="499"/>
                                          </p:stCondLst>
                                        </p:cTn>
                                        <p:tgtEl>
                                          <p:spTgt spid="11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93"/>
                                        </p:tgtEl>
                                      </p:cBhvr>
                                    </p:animEffect>
                                    <p:set>
                                      <p:cBhvr>
                                        <p:cTn id="59" dur="1" fill="hold">
                                          <p:stCondLst>
                                            <p:cond delay="499"/>
                                          </p:stCondLst>
                                        </p:cTn>
                                        <p:tgtEl>
                                          <p:spTgt spid="9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18"/>
                                        </p:tgtEl>
                                      </p:cBhvr>
                                    </p:animEffect>
                                    <p:set>
                                      <p:cBhvr>
                                        <p:cTn id="62" dur="1" fill="hold">
                                          <p:stCondLst>
                                            <p:cond delay="499"/>
                                          </p:stCondLst>
                                        </p:cTn>
                                        <p:tgtEl>
                                          <p:spTgt spid="11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65"/>
                                        </p:tgtEl>
                                      </p:cBhvr>
                                    </p:animEffect>
                                    <p:set>
                                      <p:cBhvr>
                                        <p:cTn id="65" dur="1" fill="hold">
                                          <p:stCondLst>
                                            <p:cond delay="499"/>
                                          </p:stCondLst>
                                        </p:cTn>
                                        <p:tgtEl>
                                          <p:spTgt spid="6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19"/>
                                        </p:tgtEl>
                                      </p:cBhvr>
                                    </p:animEffect>
                                    <p:set>
                                      <p:cBhvr>
                                        <p:cTn id="68" dur="1" fill="hold">
                                          <p:stCondLst>
                                            <p:cond delay="499"/>
                                          </p:stCondLst>
                                        </p:cTn>
                                        <p:tgtEl>
                                          <p:spTgt spid="1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94"/>
                                        </p:tgtEl>
                                      </p:cBhvr>
                                    </p:animEffect>
                                    <p:set>
                                      <p:cBhvr>
                                        <p:cTn id="71" dur="1" fill="hold">
                                          <p:stCondLst>
                                            <p:cond delay="499"/>
                                          </p:stCondLst>
                                        </p:cTn>
                                        <p:tgtEl>
                                          <p:spTgt spid="9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20"/>
                                        </p:tgtEl>
                                      </p:cBhvr>
                                    </p:animEffect>
                                    <p:set>
                                      <p:cBhvr>
                                        <p:cTn id="74" dur="1" fill="hold">
                                          <p:stCondLst>
                                            <p:cond delay="499"/>
                                          </p:stCondLst>
                                        </p:cTn>
                                        <p:tgtEl>
                                          <p:spTgt spid="12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95"/>
                                        </p:tgtEl>
                                      </p:cBhvr>
                                    </p:animEffect>
                                    <p:set>
                                      <p:cBhvr>
                                        <p:cTn id="77" dur="1" fill="hold">
                                          <p:stCondLst>
                                            <p:cond delay="499"/>
                                          </p:stCondLst>
                                        </p:cTn>
                                        <p:tgtEl>
                                          <p:spTgt spid="9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1"/>
                                        </p:tgtEl>
                                      </p:cBhvr>
                                    </p:animEffect>
                                    <p:set>
                                      <p:cBhvr>
                                        <p:cTn id="80" dur="1" fill="hold">
                                          <p:stCondLst>
                                            <p:cond delay="499"/>
                                          </p:stCondLst>
                                        </p:cTn>
                                        <p:tgtEl>
                                          <p:spTgt spid="1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96"/>
                                        </p:tgtEl>
                                      </p:cBhvr>
                                    </p:animEffect>
                                    <p:set>
                                      <p:cBhvr>
                                        <p:cTn id="83" dur="1" fill="hold">
                                          <p:stCondLst>
                                            <p:cond delay="499"/>
                                          </p:stCondLst>
                                        </p:cTn>
                                        <p:tgtEl>
                                          <p:spTgt spid="9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500"/>
                                        <p:tgtEl>
                                          <p:spTgt spid="9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fade">
                                      <p:cBhvr>
                                        <p:cTn id="93" dur="500"/>
                                        <p:tgtEl>
                                          <p:spTgt spid="10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animEffect transition="in" filter="fade">
                                      <p:cBhvr>
                                        <p:cTn id="105" dur="500"/>
                                        <p:tgtEl>
                                          <p:spTgt spid="113"/>
                                        </p:tgtEl>
                                      </p:cBhvr>
                                    </p:animEffect>
                                  </p:childTnLst>
                                </p:cTn>
                              </p:par>
                              <p:par>
                                <p:cTn id="106" presetID="22" presetClass="entr" presetSubtype="4" fill="hold" nodeType="withEffect">
                                  <p:stCondLst>
                                    <p:cond delay="0"/>
                                  </p:stCondLst>
                                  <p:childTnLst>
                                    <p:set>
                                      <p:cBhvr>
                                        <p:cTn id="107" dur="1" fill="hold">
                                          <p:stCondLst>
                                            <p:cond delay="0"/>
                                          </p:stCondLst>
                                        </p:cTn>
                                        <p:tgtEl>
                                          <p:spTgt spid="102"/>
                                        </p:tgtEl>
                                        <p:attrNameLst>
                                          <p:attrName>style.visibility</p:attrName>
                                        </p:attrNameLst>
                                      </p:cBhvr>
                                      <p:to>
                                        <p:strVal val="visible"/>
                                      </p:to>
                                    </p:set>
                                    <p:animEffect transition="in" filter="wipe(down)">
                                      <p:cBhvr>
                                        <p:cTn id="108" dur="500"/>
                                        <p:tgtEl>
                                          <p:spTgt spid="10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wipe(down)">
                                      <p:cBhvr>
                                        <p:cTn id="1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p:bldP spid="84" grpId="0" animBg="1"/>
      <p:bldP spid="100" grpId="0"/>
      <p:bldP spid="101" grpId="0"/>
      <p:bldP spid="111" grpId="0" animBg="1"/>
      <p:bldP spid="112" grpId="0" animBg="1"/>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 name="Rectangle 50"/>
          <p:cNvSpPr/>
          <p:nvPr/>
        </p:nvSpPr>
        <p:spPr bwMode="auto">
          <a:xfrm>
            <a:off x="371202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US" sz="1568" dirty="0">
                <a:solidFill>
                  <a:srgbClr val="FFFFFF"/>
                </a:solidFill>
                <a:latin typeface="Segoe UI"/>
              </a:rPr>
              <a:t>Bing maps</a:t>
            </a:r>
            <a:br>
              <a:rPr lang="en-US" sz="1568" dirty="0">
                <a:solidFill>
                  <a:srgbClr val="FFFFFF"/>
                </a:solidFill>
                <a:latin typeface="Segoe UI"/>
              </a:rPr>
            </a:br>
            <a:r>
              <a:rPr lang="en-US" sz="1568" dirty="0">
                <a:solidFill>
                  <a:srgbClr val="FFFFFF"/>
                </a:solidFill>
                <a:latin typeface="Segoe UI"/>
              </a:rPr>
              <a:t>launches</a:t>
            </a:r>
          </a:p>
          <a:p>
            <a:pPr algn="ctr" defTabSz="914102" fontAlgn="base">
              <a:spcBef>
                <a:spcPts val="588"/>
              </a:spcBef>
              <a:spcAft>
                <a:spcPct val="0"/>
              </a:spcAft>
            </a:pPr>
            <a:br>
              <a:rPr lang="en-US" sz="1568" dirty="0">
                <a:solidFill>
                  <a:srgbClr val="FFFFFF"/>
                </a:solidFill>
                <a:latin typeface="Segoe UI"/>
              </a:rPr>
            </a:br>
            <a:endParaRPr lang="en-US" sz="1568" dirty="0">
              <a:solidFill>
                <a:srgbClr val="FFFFFF"/>
              </a:solidFill>
              <a:latin typeface="Segoe UI"/>
            </a:endParaRPr>
          </a:p>
          <a:p>
            <a:pPr algn="ctr" defTabSz="914102" fontAlgn="base">
              <a:spcBef>
                <a:spcPts val="588"/>
              </a:spcBef>
              <a:spcAft>
                <a:spcPct val="0"/>
              </a:spcAft>
            </a:pPr>
            <a:r>
              <a:rPr lang="en-US" sz="1568" dirty="0">
                <a:solidFill>
                  <a:srgbClr val="00B0F0"/>
                </a:solidFill>
                <a:latin typeface="Segoe UI"/>
              </a:rPr>
              <a:t>What’s the best way home?  </a:t>
            </a:r>
          </a:p>
          <a:p>
            <a:pPr algn="ctr" defTabSz="914102" fontAlgn="base">
              <a:spcBef>
                <a:spcPts val="588"/>
              </a:spcBef>
              <a:spcAft>
                <a:spcPct val="0"/>
              </a:spcAft>
            </a:pPr>
            <a:endParaRPr lang="en-IN" sz="1568" dirty="0">
              <a:solidFill>
                <a:srgbClr val="FFFFFF"/>
              </a:solidFill>
              <a:latin typeface="Segoe UI"/>
              <a:ea typeface="Segoe UI" pitchFamily="34" charset="0"/>
              <a:cs typeface="Segoe UI" pitchFamily="34" charset="0"/>
            </a:endParaRPr>
          </a:p>
        </p:txBody>
      </p:sp>
      <p:sp>
        <p:nvSpPr>
          <p:cNvPr id="52" name="Rectangle 51"/>
          <p:cNvSpPr/>
          <p:nvPr/>
        </p:nvSpPr>
        <p:spPr bwMode="auto">
          <a:xfrm>
            <a:off x="407076"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Microsoft Research formed</a:t>
            </a:r>
          </a:p>
        </p:txBody>
      </p:sp>
      <p:sp>
        <p:nvSpPr>
          <p:cNvPr id="53" name="Rectangle 52"/>
          <p:cNvSpPr/>
          <p:nvPr/>
        </p:nvSpPr>
        <p:spPr bwMode="auto">
          <a:xfrm>
            <a:off x="7016969"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Kinect launches</a:t>
            </a:r>
          </a:p>
          <a:p>
            <a:pPr algn="ctr" defTabSz="914102" fontAlgn="base">
              <a:spcBef>
                <a:spcPts val="588"/>
              </a:spcBef>
              <a:spcAft>
                <a:spcPct val="0"/>
              </a:spcAft>
            </a:pPr>
            <a:br>
              <a:rPr lang="en-IN" sz="1568" dirty="0">
                <a:solidFill>
                  <a:srgbClr val="FFFFFF"/>
                </a:solidFill>
                <a:latin typeface="Segoe UI"/>
                <a:ea typeface="Segoe UI" pitchFamily="34" charset="0"/>
                <a:cs typeface="Segoe UI" pitchFamily="34" charset="0"/>
              </a:rPr>
            </a:br>
            <a:endParaRPr lang="en-IN" sz="1568" dirty="0">
              <a:solidFill>
                <a:srgbClr val="FFFFFF"/>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What does that motion “mean”?</a:t>
            </a:r>
          </a:p>
        </p:txBody>
      </p:sp>
      <p:sp>
        <p:nvSpPr>
          <p:cNvPr id="54" name="Rectangle 53"/>
          <p:cNvSpPr/>
          <p:nvPr/>
        </p:nvSpPr>
        <p:spPr bwMode="auto">
          <a:xfrm>
            <a:off x="10321914"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Azure Machine Learning GA</a:t>
            </a:r>
          </a:p>
          <a:p>
            <a:pPr algn="ctr" defTabSz="914102" fontAlgn="base">
              <a:spcBef>
                <a:spcPts val="588"/>
              </a:spcBef>
              <a:spcAft>
                <a:spcPct val="0"/>
              </a:spcAft>
            </a:pPr>
            <a:endParaRPr lang="en-IN" sz="1568" dirty="0">
              <a:solidFill>
                <a:srgbClr val="00B0F0"/>
              </a:solidFill>
              <a:latin typeface="Segoe UI"/>
              <a:ea typeface="Segoe UI" pitchFamily="34" charset="0"/>
              <a:cs typeface="Segoe UI" pitchFamily="34" charset="0"/>
            </a:endParaRPr>
          </a:p>
          <a:p>
            <a:pPr algn="ctr" defTabSz="914102" fontAlgn="base">
              <a:spcBef>
                <a:spcPts val="588"/>
              </a:spcBef>
              <a:spcAft>
                <a:spcPct val="0"/>
              </a:spcAft>
            </a:pPr>
            <a:br>
              <a:rPr lang="en-IN" sz="1568" dirty="0">
                <a:solidFill>
                  <a:srgbClr val="00B0F0"/>
                </a:solidFill>
                <a:latin typeface="Segoe UI"/>
                <a:ea typeface="Segoe UI" pitchFamily="34" charset="0"/>
                <a:cs typeface="Segoe UI" pitchFamily="34" charset="0"/>
              </a:rPr>
            </a:br>
            <a:r>
              <a:rPr lang="en-IN" sz="1568" dirty="0">
                <a:solidFill>
                  <a:srgbClr val="00B0F0"/>
                </a:solidFill>
                <a:latin typeface="Segoe UI"/>
                <a:ea typeface="Segoe UI" pitchFamily="34" charset="0"/>
                <a:cs typeface="Segoe UI" pitchFamily="34" charset="0"/>
              </a:rPr>
              <a:t>What will happen next? </a:t>
            </a:r>
          </a:p>
        </p:txBody>
      </p:sp>
      <p:sp>
        <p:nvSpPr>
          <p:cNvPr id="55" name="Rectangle 54"/>
          <p:cNvSpPr/>
          <p:nvPr/>
        </p:nvSpPr>
        <p:spPr bwMode="auto">
          <a:xfrm>
            <a:off x="2059549" y="2717832"/>
            <a:ext cx="1434280" cy="266726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367"/>
            <a:r>
              <a:rPr lang="en-US" sz="1568" dirty="0">
                <a:solidFill>
                  <a:srgbClr val="FFFFFF"/>
                </a:solidFill>
                <a:latin typeface="Segoe UI"/>
              </a:rPr>
              <a:t> Hotmail launches </a:t>
            </a:r>
          </a:p>
          <a:p>
            <a:pPr algn="ctr" defTabSz="914367"/>
            <a:endParaRPr lang="en-US" sz="1568" dirty="0">
              <a:solidFill>
                <a:srgbClr val="FFFFFF"/>
              </a:solidFill>
              <a:latin typeface="Segoe UI"/>
            </a:endParaRPr>
          </a:p>
          <a:p>
            <a:pPr algn="ctr" defTabSz="914367"/>
            <a:endParaRPr lang="en-US" sz="1568" dirty="0">
              <a:solidFill>
                <a:srgbClr val="FFFFFF"/>
              </a:solidFill>
              <a:latin typeface="Segoe UI"/>
            </a:endParaRPr>
          </a:p>
          <a:p>
            <a:pPr algn="ctr" defTabSz="914367"/>
            <a:endParaRPr lang="en-US" sz="1568" dirty="0">
              <a:solidFill>
                <a:srgbClr val="00B0F0"/>
              </a:solidFill>
              <a:latin typeface="Segoe UI"/>
            </a:endParaRPr>
          </a:p>
          <a:p>
            <a:pPr algn="ctr" defTabSz="914367"/>
            <a:r>
              <a:rPr lang="en-US" sz="1568" dirty="0">
                <a:solidFill>
                  <a:srgbClr val="00B0F0"/>
                </a:solidFill>
                <a:latin typeface="Segoe UI"/>
              </a:rPr>
              <a:t>Which email is junk? </a:t>
            </a:r>
          </a:p>
        </p:txBody>
      </p:sp>
      <p:sp>
        <p:nvSpPr>
          <p:cNvPr id="56" name="Rectangle 55"/>
          <p:cNvSpPr/>
          <p:nvPr/>
        </p:nvSpPr>
        <p:spPr bwMode="auto">
          <a:xfrm>
            <a:off x="5364496" y="2717833"/>
            <a:ext cx="1434280" cy="2626995"/>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Bing search launches</a:t>
            </a:r>
          </a:p>
          <a:p>
            <a:pPr algn="ctr" defTabSz="914102" fontAlgn="base">
              <a:spcBef>
                <a:spcPts val="588"/>
              </a:spcBef>
              <a:spcAft>
                <a:spcPct val="0"/>
              </a:spcAft>
            </a:pPr>
            <a:br>
              <a:rPr lang="en-IN" sz="1568" dirty="0">
                <a:solidFill>
                  <a:srgbClr val="FFFFFF"/>
                </a:solidFill>
                <a:latin typeface="Segoe UI"/>
                <a:ea typeface="Segoe UI" pitchFamily="34" charset="0"/>
                <a:cs typeface="Segoe UI" pitchFamily="34" charset="0"/>
              </a:rPr>
            </a:br>
            <a:endParaRPr lang="en-IN" sz="1568" dirty="0">
              <a:solidFill>
                <a:srgbClr val="FFFFFF"/>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Which searches are most relevant? </a:t>
            </a:r>
          </a:p>
        </p:txBody>
      </p:sp>
      <p:sp>
        <p:nvSpPr>
          <p:cNvPr id="57" name="Rectangle 56"/>
          <p:cNvSpPr/>
          <p:nvPr/>
        </p:nvSpPr>
        <p:spPr bwMode="auto">
          <a:xfrm>
            <a:off x="8669443" y="2717832"/>
            <a:ext cx="1434280" cy="2667262"/>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a:spcBef>
                <a:spcPts val="588"/>
              </a:spcBef>
              <a:spcAft>
                <a:spcPct val="0"/>
              </a:spcAft>
            </a:pPr>
            <a:r>
              <a:rPr lang="en-IN" sz="1568" dirty="0">
                <a:solidFill>
                  <a:srgbClr val="FFFFFF"/>
                </a:solidFill>
                <a:latin typeface="Segoe UI"/>
                <a:ea typeface="Segoe UI" pitchFamily="34" charset="0"/>
                <a:cs typeface="Segoe UI" pitchFamily="34" charset="0"/>
              </a:rPr>
              <a:t>Skype Translator launches</a:t>
            </a:r>
          </a:p>
          <a:p>
            <a:pPr algn="ctr" defTabSz="914102" fontAlgn="base">
              <a:spcBef>
                <a:spcPts val="588"/>
              </a:spcBef>
              <a:spcAft>
                <a:spcPct val="0"/>
              </a:spcAft>
            </a:pPr>
            <a:endParaRPr lang="en-IN" sz="1568" dirty="0">
              <a:solidFill>
                <a:srgbClr val="00B0F0"/>
              </a:solidFill>
              <a:latin typeface="Segoe UI"/>
              <a:ea typeface="Segoe UI" pitchFamily="34" charset="0"/>
              <a:cs typeface="Segoe UI" pitchFamily="34" charset="0"/>
            </a:endParaRPr>
          </a:p>
          <a:p>
            <a:pPr algn="ctr" defTabSz="914102" fontAlgn="base">
              <a:spcBef>
                <a:spcPts val="588"/>
              </a:spcBef>
              <a:spcAft>
                <a:spcPct val="0"/>
              </a:spcAft>
            </a:pPr>
            <a:r>
              <a:rPr lang="en-IN" sz="1568" dirty="0">
                <a:solidFill>
                  <a:srgbClr val="00B0F0"/>
                </a:solidFill>
                <a:latin typeface="Segoe UI"/>
                <a:ea typeface="Segoe UI" pitchFamily="34" charset="0"/>
                <a:cs typeface="Segoe UI" pitchFamily="34" charset="0"/>
              </a:rPr>
              <a:t>What is that person saying?</a:t>
            </a:r>
          </a:p>
        </p:txBody>
      </p:sp>
      <p:sp>
        <p:nvSpPr>
          <p:cNvPr id="98" name="Title 2"/>
          <p:cNvSpPr txBox="1">
            <a:spLocks/>
          </p:cNvSpPr>
          <p:nvPr/>
        </p:nvSpPr>
        <p:spPr>
          <a:xfrm>
            <a:off x="536923" y="291515"/>
            <a:ext cx="11655078" cy="899537"/>
          </a:xfrm>
          <a:prstGeom prst="rect">
            <a:avLst/>
          </a:prstGeom>
        </p:spPr>
        <p:txBody>
          <a:bodyPr vert="horz" lIns="89642" tIns="44821" rIns="89642" bIns="44821" rtlCol="0" anchor="t">
            <a:no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defTabSz="914225"/>
            <a:r>
              <a:rPr lang="en-IN" sz="5294" dirty="0">
                <a:solidFill>
                  <a:srgbClr val="FFFFFF"/>
                </a:solidFill>
                <a:latin typeface="Segoe UI Light"/>
              </a:rPr>
              <a:t>Microsoft &amp; Machine Learning</a:t>
            </a:r>
            <a:br>
              <a:rPr lang="en-IN" sz="5294" dirty="0">
                <a:solidFill>
                  <a:srgbClr val="FFFFFF"/>
                </a:solidFill>
                <a:latin typeface="Segoe UI Light"/>
              </a:rPr>
            </a:br>
            <a:r>
              <a:rPr lang="en-IN" sz="3529" dirty="0">
                <a:solidFill>
                  <a:srgbClr val="FFFFFF"/>
                </a:solidFill>
                <a:latin typeface="Segoe UI Light"/>
              </a:rPr>
              <a:t>Answering questions with experience</a:t>
            </a:r>
          </a:p>
        </p:txBody>
      </p:sp>
      <p:sp>
        <p:nvSpPr>
          <p:cNvPr id="50" name="Rectangle 49"/>
          <p:cNvSpPr/>
          <p:nvPr/>
        </p:nvSpPr>
        <p:spPr bwMode="auto">
          <a:xfrm>
            <a:off x="1110768"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IN" sz="2745" dirty="0">
              <a:solidFill>
                <a:srgbClr val="FFFFFF"/>
              </a:solidFill>
              <a:latin typeface="Segoe UI Ligh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ln>
                <a:solidFill>
                  <a:srgbClr val="FFFFFF">
                    <a:alpha val="0"/>
                  </a:srgbClr>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1991</a:t>
            </a:r>
          </a:p>
        </p:txBody>
      </p:sp>
      <p:sp>
        <p:nvSpPr>
          <p:cNvPr id="114" name="Rectangle 113"/>
          <p:cNvSpPr/>
          <p:nvPr/>
        </p:nvSpPr>
        <p:spPr bwMode="auto">
          <a:xfrm>
            <a:off x="884972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2014</a:t>
            </a:r>
          </a:p>
        </p:txBody>
      </p:sp>
      <p:sp>
        <p:nvSpPr>
          <p:cNvPr id="115" name="Rectangle 114"/>
          <p:cNvSpPr/>
          <p:nvPr/>
        </p:nvSpPr>
        <p:spPr bwMode="auto">
          <a:xfrm>
            <a:off x="5544776"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2009</a:t>
            </a:r>
          </a:p>
        </p:txBody>
      </p:sp>
      <p:sp>
        <p:nvSpPr>
          <p:cNvPr id="116" name="Rectangle 115"/>
          <p:cNvSpPr/>
          <p:nvPr/>
        </p:nvSpPr>
        <p:spPr bwMode="auto">
          <a:xfrm>
            <a:off x="223982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1997</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2015</a:t>
            </a:r>
          </a:p>
        </p:txBody>
      </p:sp>
      <p:sp>
        <p:nvSpPr>
          <p:cNvPr id="118" name="Rectangle 117"/>
          <p:cNvSpPr/>
          <p:nvPr/>
        </p:nvSpPr>
        <p:spPr bwMode="auto">
          <a:xfrm>
            <a:off x="7197249"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dirty="0">
                <a:solidFill>
                  <a:srgbClr val="FFFFFF"/>
                </a:solidFill>
                <a:latin typeface="Segoe UI Light"/>
                <a:ea typeface="Segoe UI" pitchFamily="34" charset="0"/>
                <a:cs typeface="Segoe UI" pitchFamily="34" charset="0"/>
              </a:rPr>
              <a:t>2008</a:t>
            </a:r>
          </a:p>
        </p:txBody>
      </p:sp>
      <p:sp>
        <p:nvSpPr>
          <p:cNvPr id="2" name="Rectangle 1"/>
          <p:cNvSpPr/>
          <p:nvPr/>
        </p:nvSpPr>
        <p:spPr>
          <a:xfrm>
            <a:off x="0" y="5476861"/>
            <a:ext cx="12192000"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61" fontAlgn="base">
              <a:spcBef>
                <a:spcPts val="1176"/>
              </a:spcBef>
              <a:spcAft>
                <a:spcPts val="1176"/>
              </a:spcAft>
            </a:pPr>
            <a:r>
              <a:rPr lang="en-US" sz="2745" i="1" kern="0" dirty="0">
                <a:solidFill>
                  <a:srgbClr val="FFFFFF"/>
                </a:solidFill>
                <a:latin typeface="Segoe UI Light"/>
              </a:rPr>
              <a:t>Machine learning is pervasive throughout Microsoft products.</a:t>
            </a:r>
            <a:endParaRPr lang="en-GB" sz="2745" i="1" kern="0" dirty="0">
              <a:solidFill>
                <a:srgbClr val="FFFFFF"/>
              </a:solidFill>
              <a:latin typeface="Segoe UI Light"/>
            </a:endParaRPr>
          </a:p>
        </p:txBody>
      </p:sp>
    </p:spTree>
    <p:extLst>
      <p:ext uri="{BB962C8B-B14F-4D97-AF65-F5344CB8AC3E}">
        <p14:creationId xmlns:p14="http://schemas.microsoft.com/office/powerpoint/2010/main" val="242183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37DCD-DC14-4DB5-ADA5-625198F5832D}"/>
              </a:ext>
            </a:extLst>
          </p:cNvPr>
          <p:cNvSpPr>
            <a:spLocks noGrp="1"/>
          </p:cNvSpPr>
          <p:nvPr>
            <p:ph type="ctrTitle"/>
          </p:nvPr>
        </p:nvSpPr>
        <p:spPr/>
        <p:txBody>
          <a:bodyPr/>
          <a:lstStyle/>
          <a:p>
            <a:r>
              <a:rPr lang="en-US" dirty="0">
                <a:solidFill>
                  <a:srgbClr val="00B0F0"/>
                </a:solidFill>
              </a:rPr>
              <a:t>Microsoft Research</a:t>
            </a:r>
          </a:p>
        </p:txBody>
      </p:sp>
    </p:spTree>
    <p:extLst>
      <p:ext uri="{BB962C8B-B14F-4D97-AF65-F5344CB8AC3E}">
        <p14:creationId xmlns:p14="http://schemas.microsoft.com/office/powerpoint/2010/main" val="119789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17479-1F68-40BA-B45F-F603F7C44B1D}"/>
              </a:ext>
            </a:extLst>
          </p:cNvPr>
          <p:cNvSpPr/>
          <p:nvPr/>
        </p:nvSpPr>
        <p:spPr>
          <a:xfrm>
            <a:off x="4562168" y="-1381"/>
            <a:ext cx="7629832" cy="68648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http://farm2.static.flickr.com/1425/1224673584_161c3fb6c4.jpg">
            <a:extLst>
              <a:ext uri="{FF2B5EF4-FFF2-40B4-BE49-F238E27FC236}">
                <a16:creationId xmlns:a16="http://schemas.microsoft.com/office/drawing/2014/main" id="{C6922BB8-E4E6-4451-9B20-C2901E7168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9" t="1867" r="3650" b="3031"/>
          <a:stretch/>
        </p:blipFill>
        <p:spPr bwMode="auto">
          <a:xfrm>
            <a:off x="5628296" y="682259"/>
            <a:ext cx="3969675" cy="5561586"/>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7163429" y="6135852"/>
            <a:ext cx="2692664" cy="42534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5439">
                      <a:srgbClr val="505050"/>
                    </a:gs>
                    <a:gs pos="100000">
                      <a:srgbClr val="505050"/>
                    </a:gs>
                  </a:gsLst>
                  <a:lin ang="5400000" scaled="0"/>
                </a:gradFill>
                <a:effectLst/>
                <a:uLnTx/>
                <a:uFillTx/>
                <a:latin typeface="Segoe UI"/>
                <a:ea typeface="+mn-ea"/>
                <a:cs typeface="+mn-cs"/>
              </a:rPr>
              <a:t>Sources: Microsoft: research papers</a:t>
            </a:r>
            <a:endParaRPr kumimoji="0" lang="en-US" sz="980" b="0" i="0" u="none" strike="noStrike" kern="1200" cap="none" spc="0" normalizeH="0" baseline="0" noProof="0" dirty="0">
              <a:ln>
                <a:noFill/>
              </a:ln>
              <a:gradFill>
                <a:gsLst>
                  <a:gs pos="5439">
                    <a:srgbClr val="505050"/>
                  </a:gs>
                  <a:gs pos="100000">
                    <a:srgbClr val="505050"/>
                  </a:gs>
                </a:gsLst>
                <a:lin ang="5400000" scaled="0"/>
              </a:gradFill>
              <a:effectLst/>
              <a:uLnTx/>
              <a:uFillTx/>
              <a:latin typeface="Segoe UI"/>
              <a:ea typeface="+mn-ea"/>
              <a:cs typeface="+mn-cs"/>
            </a:endParaRPr>
          </a:p>
        </p:txBody>
      </p:sp>
      <p:sp>
        <p:nvSpPr>
          <p:cNvPr id="88" name="TextBox 87"/>
          <p:cNvSpPr txBox="1"/>
          <p:nvPr/>
        </p:nvSpPr>
        <p:spPr>
          <a:xfrm>
            <a:off x="-7163428" y="912482"/>
            <a:ext cx="6809405" cy="479703"/>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Speech-recognition word-error rate, selected benchmarks, %</a:t>
            </a:r>
          </a:p>
        </p:txBody>
      </p:sp>
      <p:sp>
        <p:nvSpPr>
          <p:cNvPr id="89" name="TextBox 88"/>
          <p:cNvSpPr txBox="1"/>
          <p:nvPr/>
        </p:nvSpPr>
        <p:spPr>
          <a:xfrm>
            <a:off x="-7163430" y="470488"/>
            <a:ext cx="2829355" cy="669791"/>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gradFill>
                  <a:gsLst>
                    <a:gs pos="5439">
                      <a:srgbClr val="505050"/>
                    </a:gs>
                    <a:gs pos="100000">
                      <a:srgbClr val="505050"/>
                    </a:gs>
                  </a:gsLst>
                  <a:lin ang="5400000" scaled="0"/>
                </a:gradFill>
                <a:effectLst/>
                <a:uLnTx/>
                <a:uFillTx/>
                <a:latin typeface="Segoe UI Light"/>
                <a:ea typeface="+mn-ea"/>
                <a:cs typeface="Segoe UI Semibold" panose="020B0702040204020203" pitchFamily="34" charset="0"/>
              </a:rPr>
              <a:t>Loud and clear</a:t>
            </a:r>
          </a:p>
        </p:txBody>
      </p:sp>
      <p:graphicFrame>
        <p:nvGraphicFramePr>
          <p:cNvPr id="90" name="Table 89"/>
          <p:cNvGraphicFramePr>
            <a:graphicFrameLocks noGrp="1"/>
          </p:cNvGraphicFramePr>
          <p:nvPr>
            <p:extLst/>
          </p:nvPr>
        </p:nvGraphicFramePr>
        <p:xfrm>
          <a:off x="-6825363" y="5752263"/>
          <a:ext cx="6454260" cy="351174"/>
        </p:xfrm>
        <a:graphic>
          <a:graphicData uri="http://schemas.openxmlformats.org/drawingml/2006/table">
            <a:tbl>
              <a:tblPr firstRow="1" bandRow="1">
                <a:tableStyleId>{5C22544A-7EE6-4342-B048-85BDC9FD1C3A}</a:tableStyleId>
              </a:tblPr>
              <a:tblGrid>
                <a:gridCol w="537855">
                  <a:extLst>
                    <a:ext uri="{9D8B030D-6E8A-4147-A177-3AD203B41FA5}">
                      <a16:colId xmlns:a16="http://schemas.microsoft.com/office/drawing/2014/main" val="2940172541"/>
                    </a:ext>
                  </a:extLst>
                </a:gridCol>
                <a:gridCol w="537855">
                  <a:extLst>
                    <a:ext uri="{9D8B030D-6E8A-4147-A177-3AD203B41FA5}">
                      <a16:colId xmlns:a16="http://schemas.microsoft.com/office/drawing/2014/main" val="1414689849"/>
                    </a:ext>
                  </a:extLst>
                </a:gridCol>
                <a:gridCol w="537855">
                  <a:extLst>
                    <a:ext uri="{9D8B030D-6E8A-4147-A177-3AD203B41FA5}">
                      <a16:colId xmlns:a16="http://schemas.microsoft.com/office/drawing/2014/main" val="2404275553"/>
                    </a:ext>
                  </a:extLst>
                </a:gridCol>
                <a:gridCol w="537855">
                  <a:extLst>
                    <a:ext uri="{9D8B030D-6E8A-4147-A177-3AD203B41FA5}">
                      <a16:colId xmlns:a16="http://schemas.microsoft.com/office/drawing/2014/main" val="4130638972"/>
                    </a:ext>
                  </a:extLst>
                </a:gridCol>
                <a:gridCol w="537855">
                  <a:extLst>
                    <a:ext uri="{9D8B030D-6E8A-4147-A177-3AD203B41FA5}">
                      <a16:colId xmlns:a16="http://schemas.microsoft.com/office/drawing/2014/main" val="1474386453"/>
                    </a:ext>
                  </a:extLst>
                </a:gridCol>
                <a:gridCol w="537855">
                  <a:extLst>
                    <a:ext uri="{9D8B030D-6E8A-4147-A177-3AD203B41FA5}">
                      <a16:colId xmlns:a16="http://schemas.microsoft.com/office/drawing/2014/main" val="542677828"/>
                    </a:ext>
                  </a:extLst>
                </a:gridCol>
                <a:gridCol w="537855">
                  <a:extLst>
                    <a:ext uri="{9D8B030D-6E8A-4147-A177-3AD203B41FA5}">
                      <a16:colId xmlns:a16="http://schemas.microsoft.com/office/drawing/2014/main" val="3970497349"/>
                    </a:ext>
                  </a:extLst>
                </a:gridCol>
                <a:gridCol w="537855">
                  <a:extLst>
                    <a:ext uri="{9D8B030D-6E8A-4147-A177-3AD203B41FA5}">
                      <a16:colId xmlns:a16="http://schemas.microsoft.com/office/drawing/2014/main" val="224768050"/>
                    </a:ext>
                  </a:extLst>
                </a:gridCol>
                <a:gridCol w="537855">
                  <a:extLst>
                    <a:ext uri="{9D8B030D-6E8A-4147-A177-3AD203B41FA5}">
                      <a16:colId xmlns:a16="http://schemas.microsoft.com/office/drawing/2014/main" val="3046088472"/>
                    </a:ext>
                  </a:extLst>
                </a:gridCol>
                <a:gridCol w="537855">
                  <a:extLst>
                    <a:ext uri="{9D8B030D-6E8A-4147-A177-3AD203B41FA5}">
                      <a16:colId xmlns:a16="http://schemas.microsoft.com/office/drawing/2014/main" val="3346623029"/>
                    </a:ext>
                  </a:extLst>
                </a:gridCol>
                <a:gridCol w="537855">
                  <a:extLst>
                    <a:ext uri="{9D8B030D-6E8A-4147-A177-3AD203B41FA5}">
                      <a16:colId xmlns:a16="http://schemas.microsoft.com/office/drawing/2014/main" val="1753910154"/>
                    </a:ext>
                  </a:extLst>
                </a:gridCol>
                <a:gridCol w="537855">
                  <a:extLst>
                    <a:ext uri="{9D8B030D-6E8A-4147-A177-3AD203B41FA5}">
                      <a16:colId xmlns:a16="http://schemas.microsoft.com/office/drawing/2014/main" val="2256029386"/>
                    </a:ext>
                  </a:extLst>
                </a:gridCol>
              </a:tblGrid>
              <a:tr h="351174">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1993</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1998</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2000</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2002</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2004</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2008</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2010</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2012</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2014</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8485051"/>
                  </a:ext>
                </a:extLst>
              </a:tr>
            </a:tbl>
          </a:graphicData>
        </a:graphic>
      </p:graphicFrame>
      <p:cxnSp>
        <p:nvCxnSpPr>
          <p:cNvPr id="91" name="Straight Connector 90"/>
          <p:cNvCxnSpPr>
            <a:cxnSpLocks/>
          </p:cNvCxnSpPr>
          <p:nvPr/>
        </p:nvCxnSpPr>
        <p:spPr>
          <a:xfrm flipV="1">
            <a:off x="-6675949" y="2209146"/>
            <a:ext cx="6131546" cy="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Freeform: Shape 91"/>
          <p:cNvSpPr/>
          <p:nvPr/>
        </p:nvSpPr>
        <p:spPr bwMode="auto">
          <a:xfrm>
            <a:off x="-6666610" y="2213536"/>
            <a:ext cx="2667631" cy="1309182"/>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93" name="Oval 92"/>
          <p:cNvSpPr/>
          <p:nvPr/>
        </p:nvSpPr>
        <p:spPr bwMode="auto">
          <a:xfrm>
            <a:off x="-6684350" y="2188372"/>
            <a:ext cx="62750" cy="61756"/>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008844" y="274137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5729314" y="291179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p:cNvSpPr/>
          <p:nvPr/>
        </p:nvSpPr>
        <p:spPr bwMode="auto">
          <a:xfrm>
            <a:off x="-4628188" y="349134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4277489" y="346305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p:cNvSpPr/>
          <p:nvPr/>
        </p:nvSpPr>
        <p:spPr bwMode="auto">
          <a:xfrm>
            <a:off x="-4038527" y="3470326"/>
            <a:ext cx="60326"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p:cNvSpPr/>
          <p:nvPr/>
        </p:nvSpPr>
        <p:spPr bwMode="auto">
          <a:xfrm>
            <a:off x="-5674859" y="3134860"/>
            <a:ext cx="2198562" cy="1021791"/>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100" name="Oval 99"/>
          <p:cNvSpPr/>
          <p:nvPr/>
        </p:nvSpPr>
        <p:spPr bwMode="auto">
          <a:xfrm>
            <a:off x="-5707256" y="324592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p:cNvSpPr/>
          <p:nvPr/>
        </p:nvSpPr>
        <p:spPr bwMode="auto">
          <a:xfrm>
            <a:off x="-5469996" y="311294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p:cNvSpPr/>
          <p:nvPr/>
        </p:nvSpPr>
        <p:spPr bwMode="auto">
          <a:xfrm>
            <a:off x="-5220036" y="371808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p:cNvSpPr/>
          <p:nvPr/>
        </p:nvSpPr>
        <p:spPr bwMode="auto">
          <a:xfrm>
            <a:off x="-4963085" y="388683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p:cNvSpPr/>
          <p:nvPr/>
        </p:nvSpPr>
        <p:spPr bwMode="auto">
          <a:xfrm>
            <a:off x="-4706763" y="379187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3862286" y="4119526"/>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3508397" y="397755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Shape 106"/>
          <p:cNvSpPr/>
          <p:nvPr/>
        </p:nvSpPr>
        <p:spPr bwMode="auto">
          <a:xfrm>
            <a:off x="-4277488" y="2930727"/>
            <a:ext cx="1722655" cy="346625"/>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108" name="Oval 107"/>
          <p:cNvSpPr/>
          <p:nvPr/>
        </p:nvSpPr>
        <p:spPr bwMode="auto">
          <a:xfrm>
            <a:off x="-4305719" y="2895303"/>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3799537" y="2988245"/>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3568062" y="3168281"/>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p:cNvSpPr/>
          <p:nvPr/>
        </p:nvSpPr>
        <p:spPr bwMode="auto">
          <a:xfrm>
            <a:off x="-3321369" y="324597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p:cNvSpPr/>
          <p:nvPr/>
        </p:nvSpPr>
        <p:spPr bwMode="auto">
          <a:xfrm>
            <a:off x="-3077597" y="3191553"/>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2599809" y="3195288"/>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Shape 113"/>
          <p:cNvSpPr/>
          <p:nvPr/>
        </p:nvSpPr>
        <p:spPr bwMode="auto">
          <a:xfrm>
            <a:off x="-4385388" y="3098745"/>
            <a:ext cx="472558" cy="171806"/>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115" name="Oval 114"/>
          <p:cNvSpPr/>
          <p:nvPr/>
        </p:nvSpPr>
        <p:spPr bwMode="auto">
          <a:xfrm>
            <a:off x="-4407324" y="3070096"/>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p:cNvSpPr/>
          <p:nvPr/>
        </p:nvSpPr>
        <p:spPr bwMode="auto">
          <a:xfrm>
            <a:off x="-4197498" y="3141755"/>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3939251" y="324079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p:cNvSpPr/>
          <p:nvPr/>
        </p:nvSpPr>
        <p:spPr bwMode="auto">
          <a:xfrm>
            <a:off x="-2356708" y="3539734"/>
            <a:ext cx="1308747" cy="1247849"/>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2372585" y="3517435"/>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p:cNvSpPr/>
          <p:nvPr/>
        </p:nvSpPr>
        <p:spPr bwMode="auto">
          <a:xfrm>
            <a:off x="-1663239" y="4002181"/>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1078487" y="4750836"/>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1492028" y="4217665"/>
            <a:ext cx="62750" cy="62750"/>
          </a:xfrm>
          <a:prstGeom prst="ellipse">
            <a:avLst/>
          </a:prstGeom>
          <a:solidFill>
            <a:srgbClr val="7FBBEB"/>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p:cNvSpPr txBox="1"/>
          <p:nvPr/>
        </p:nvSpPr>
        <p:spPr>
          <a:xfrm>
            <a:off x="-6209042" y="2340809"/>
            <a:ext cx="1358921" cy="452422"/>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Switchboard</a:t>
            </a:r>
          </a:p>
        </p:txBody>
      </p:sp>
      <p:sp>
        <p:nvSpPr>
          <p:cNvPr id="124" name="TextBox 123"/>
          <p:cNvSpPr txBox="1"/>
          <p:nvPr/>
        </p:nvSpPr>
        <p:spPr>
          <a:xfrm>
            <a:off x="-5398529" y="2701654"/>
            <a:ext cx="1284825" cy="615228"/>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Switchboard cellular</a:t>
            </a:r>
          </a:p>
        </p:txBody>
      </p:sp>
      <p:sp>
        <p:nvSpPr>
          <p:cNvPr id="125" name="TextBox 124"/>
          <p:cNvSpPr txBox="1"/>
          <p:nvPr/>
        </p:nvSpPr>
        <p:spPr>
          <a:xfrm>
            <a:off x="-3621061" y="2800524"/>
            <a:ext cx="1556602" cy="452422"/>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Meeting speech</a:t>
            </a:r>
          </a:p>
        </p:txBody>
      </p:sp>
      <p:sp>
        <p:nvSpPr>
          <p:cNvPr id="126" name="TextBox 125"/>
          <p:cNvSpPr txBox="1"/>
          <p:nvPr/>
        </p:nvSpPr>
        <p:spPr>
          <a:xfrm>
            <a:off x="-1467447" y="4760878"/>
            <a:ext cx="1309017" cy="615228"/>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Microsoft, Switchboard</a:t>
            </a:r>
          </a:p>
        </p:txBody>
      </p:sp>
      <p:sp>
        <p:nvSpPr>
          <p:cNvPr id="127" name="TextBox 126"/>
          <p:cNvSpPr txBox="1"/>
          <p:nvPr/>
        </p:nvSpPr>
        <p:spPr>
          <a:xfrm>
            <a:off x="-1531651" y="3861087"/>
            <a:ext cx="1215313" cy="615228"/>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IBM, Switchboard</a:t>
            </a:r>
          </a:p>
        </p:txBody>
      </p:sp>
      <p:sp>
        <p:nvSpPr>
          <p:cNvPr id="128" name="TextBox 127"/>
          <p:cNvSpPr txBox="1"/>
          <p:nvPr/>
        </p:nvSpPr>
        <p:spPr>
          <a:xfrm>
            <a:off x="-6183870" y="3340412"/>
            <a:ext cx="1052253" cy="615228"/>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Broadcast speech</a:t>
            </a:r>
          </a:p>
        </p:txBody>
      </p:sp>
      <p:sp>
        <p:nvSpPr>
          <p:cNvPr id="129" name="TextBox 128"/>
          <p:cNvSpPr txBox="1"/>
          <p:nvPr/>
        </p:nvSpPr>
        <p:spPr>
          <a:xfrm>
            <a:off x="-2264820" y="4751420"/>
            <a:ext cx="1218863" cy="669791"/>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gradFill>
                  <a:gsLst>
                    <a:gs pos="5439">
                      <a:srgbClr val="0078D7"/>
                    </a:gs>
                    <a:gs pos="100000">
                      <a:srgbClr val="0078D7"/>
                    </a:gs>
                  </a:gsLst>
                  <a:lin ang="5400000" scaled="0"/>
                </a:gradFill>
                <a:effectLst/>
                <a:uLnTx/>
                <a:uFillTx/>
                <a:latin typeface="Segoe UI Light" panose="020B0502040204020203" pitchFamily="34" charset="0"/>
                <a:ea typeface="+mn-ea"/>
                <a:cs typeface="Segoe UI Light" panose="020B0502040204020203" pitchFamily="34" charset="0"/>
              </a:rPr>
              <a:t>5.8%</a:t>
            </a:r>
            <a:endParaRPr kumimoji="0" lang="en-US" sz="2745"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Light" panose="020B0502040204020203" pitchFamily="34" charset="0"/>
              <a:ea typeface="+mn-ea"/>
              <a:cs typeface="Segoe UI Light" panose="020B0502040204020203" pitchFamily="34" charset="0"/>
            </a:endParaRPr>
          </a:p>
        </p:txBody>
      </p:sp>
      <p:cxnSp>
        <p:nvCxnSpPr>
          <p:cNvPr id="130" name="Straight Connector 129"/>
          <p:cNvCxnSpPr>
            <a:cxnSpLocks/>
          </p:cNvCxnSpPr>
          <p:nvPr/>
        </p:nvCxnSpPr>
        <p:spPr>
          <a:xfrm>
            <a:off x="-6678687" y="5623330"/>
            <a:ext cx="6134284"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67868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2309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167497"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91190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656307"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40071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145118"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88952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633928"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37833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12273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3867144"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61154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355954"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10035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2844765"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2589170"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333575"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077980"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822385"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66791"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31119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55601"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0000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54440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6362348" y="1140278"/>
            <a:ext cx="2675527" cy="4709915"/>
          </a:xfrm>
          <a:prstGeom prst="rect">
            <a:avLst/>
          </a:prstGeom>
          <a:solidFill>
            <a:srgbClr val="000000">
              <a:alpha val="5000"/>
            </a:srgb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136" b="1" i="0" u="none" strike="noStrike" kern="1200" cap="none" spc="0" normalizeH="0" baseline="0" noProof="0">
              <a:ln>
                <a:noFill/>
              </a:ln>
              <a:solidFill>
                <a:srgbClr val="0078D7">
                  <a:lumMod val="90000"/>
                  <a:lumOff val="10000"/>
                </a:srgbClr>
              </a:solidFill>
              <a:effectLst/>
              <a:uLnTx/>
              <a:uFillTx/>
              <a:latin typeface="Segoe UI Semilight"/>
              <a:ea typeface="+mn-ea"/>
              <a:cs typeface="+mn-cs"/>
            </a:endParaRPr>
          </a:p>
        </p:txBody>
      </p:sp>
      <p:sp>
        <p:nvSpPr>
          <p:cNvPr id="32" name="Rectangle 31"/>
          <p:cNvSpPr/>
          <p:nvPr/>
        </p:nvSpPr>
        <p:spPr>
          <a:xfrm>
            <a:off x="8315140" y="1041085"/>
            <a:ext cx="753732" cy="57509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Cat</a:t>
            </a:r>
          </a:p>
        </p:txBody>
      </p:sp>
      <p:sp>
        <p:nvSpPr>
          <p:cNvPr id="14" name="Rectangle 13">
            <a:extLst/>
          </p:cNvPr>
          <p:cNvSpPr/>
          <p:nvPr/>
        </p:nvSpPr>
        <p:spPr bwMode="auto">
          <a:xfrm>
            <a:off x="1" y="487"/>
            <a:ext cx="4659541"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p:cNvSpPr txBox="1"/>
          <p:nvPr/>
        </p:nvSpPr>
        <p:spPr>
          <a:xfrm>
            <a:off x="269240" y="415699"/>
            <a:ext cx="4730148" cy="1289030"/>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Breakthroughs </a:t>
            </a:r>
            <a:b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b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in vision</a:t>
            </a:r>
          </a:p>
        </p:txBody>
      </p:sp>
      <p:sp>
        <p:nvSpPr>
          <p:cNvPr id="17" name="Rectangle 16"/>
          <p:cNvSpPr/>
          <p:nvPr/>
        </p:nvSpPr>
        <p:spPr>
          <a:xfrm>
            <a:off x="269240" y="1616179"/>
            <a:ext cx="1421121" cy="488811"/>
          </a:xfrm>
          <a:prstGeom prst="rect">
            <a:avLst/>
          </a:prstGeom>
        </p:spPr>
        <p:txBody>
          <a:bodyPr wrap="none" lIns="143428" tIns="89642" rIns="143428" bIns="89642"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0078D7">
                        <a:lumMod val="20000"/>
                        <a:lumOff val="80000"/>
                      </a:srgbClr>
                    </a:gs>
                    <a:gs pos="100000">
                      <a:srgbClr val="0078D7">
                        <a:lumMod val="20000"/>
                        <a:lumOff val="80000"/>
                      </a:srgbClr>
                    </a:gs>
                  </a:gsLst>
                  <a:lin ang="0" scaled="1"/>
                </a:gradFill>
                <a:effectLst/>
                <a:uLnTx/>
                <a:uFillTx/>
                <a:latin typeface="Segoe UI Semibold" panose="020B0702040204020203" pitchFamily="34" charset="0"/>
                <a:ea typeface="+mn-ea"/>
                <a:cs typeface="Segoe UI Semibold" panose="020B0702040204020203" pitchFamily="34" charset="0"/>
              </a:rPr>
              <a:t>152 layers</a:t>
            </a:r>
          </a:p>
        </p:txBody>
      </p:sp>
      <p:sp>
        <p:nvSpPr>
          <p:cNvPr id="18" name="TextBox 17"/>
          <p:cNvSpPr txBox="1"/>
          <p:nvPr/>
        </p:nvSpPr>
        <p:spPr>
          <a:xfrm>
            <a:off x="269240" y="2574257"/>
            <a:ext cx="3637485" cy="56883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light"/>
                <a:ea typeface="+mn-ea"/>
                <a:cs typeface="+mn-cs"/>
              </a:rPr>
              <a:t>RESNET</a:t>
            </a:r>
          </a:p>
        </p:txBody>
      </p:sp>
      <p:pic>
        <p:nvPicPr>
          <p:cNvPr id="25" name="Picture 24" hidden="1"/>
          <p:cNvPicPr>
            <a:picLocks noChangeAspect="1"/>
          </p:cNvPicPr>
          <p:nvPr/>
        </p:nvPicPr>
        <p:blipFill>
          <a:blip r:embed="rId4"/>
          <a:stretch>
            <a:fillRect/>
          </a:stretch>
        </p:blipFill>
        <p:spPr>
          <a:xfrm>
            <a:off x="13769542" y="-1381"/>
            <a:ext cx="1313784" cy="28954522"/>
          </a:xfrm>
          <a:prstGeom prst="rect">
            <a:avLst/>
          </a:prstGeom>
        </p:spPr>
      </p:pic>
      <p:pic>
        <p:nvPicPr>
          <p:cNvPr id="28" name="Picture 27"/>
          <p:cNvPicPr>
            <a:picLocks noChangeAspect="1"/>
          </p:cNvPicPr>
          <p:nvPr/>
        </p:nvPicPr>
        <p:blipFill>
          <a:blip r:embed="rId5"/>
          <a:stretch>
            <a:fillRect/>
          </a:stretch>
        </p:blipFill>
        <p:spPr>
          <a:xfrm>
            <a:off x="10413698" y="-1381"/>
            <a:ext cx="1313784" cy="28954522"/>
          </a:xfrm>
          <a:prstGeom prst="rect">
            <a:avLst/>
          </a:prstGeom>
        </p:spPr>
      </p:pic>
      <p:pic>
        <p:nvPicPr>
          <p:cNvPr id="11266" name="Picture 2" descr="https://cdn.static-economist.com/sites/default/files/images/print-edition/20160625_SRC498.png">
            <a:extLst>
              <a:ext uri="{FF2B5EF4-FFF2-40B4-BE49-F238E27FC236}">
                <a16:creationId xmlns:a16="http://schemas.microsoft.com/office/drawing/2014/main" id="{8036AF16-6DBC-4698-8ECA-4C77F826A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98" y="3263205"/>
            <a:ext cx="3104778" cy="320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5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749"/>
                                          </p:stCondLst>
                                        </p:cTn>
                                        <p:tgtEl>
                                          <p:spTgt spid="7"/>
                                        </p:tgtEl>
                                        <p:attrNameLst>
                                          <p:attrName>style.visibility</p:attrName>
                                        </p:attrNameLst>
                                      </p:cBhvr>
                                      <p:to>
                                        <p:strVal val="visible"/>
                                      </p:to>
                                    </p:set>
                                  </p:childTnLst>
                                </p:cTn>
                              </p:par>
                              <p:par>
                                <p:cTn id="11" presetID="6" presetClass="emph" presetSubtype="0" accel="100000" autoRev="1" fill="hold" grpId="1" nodeType="withEffect">
                                  <p:stCondLst>
                                    <p:cond delay="750"/>
                                  </p:stCondLst>
                                  <p:childTnLst>
                                    <p:animScale>
                                      <p:cBhvr>
                                        <p:cTn id="12" dur="750" fill="hold"/>
                                        <p:tgtEl>
                                          <p:spTgt spid="7"/>
                                        </p:tgtEl>
                                      </p:cBhvr>
                                      <p:by x="0" y="100000"/>
                                    </p:animScale>
                                  </p:childTnLst>
                                </p:cTn>
                              </p:par>
                              <p:par>
                                <p:cTn id="13" presetID="42" presetClass="path" presetSubtype="0" accel="100000" autoRev="1" fill="hold" grpId="2" nodeType="withEffect">
                                  <p:stCondLst>
                                    <p:cond delay="750"/>
                                  </p:stCondLst>
                                  <p:childTnLst>
                                    <p:animMotion origin="layout" path="M -8.65458E-7 1.77031E-7 L -0.1542 1.77031E-7 " pathEditMode="relative" rAng="0" ptsTypes="AA">
                                      <p:cBhvr>
                                        <p:cTn id="14" dur="750" fill="hold"/>
                                        <p:tgtEl>
                                          <p:spTgt spid="7"/>
                                        </p:tgtEl>
                                        <p:attrNameLst>
                                          <p:attrName>ppt_x</p:attrName>
                                          <p:attrName>ppt_y</p:attrName>
                                        </p:attrNameLst>
                                      </p:cBhvr>
                                      <p:rCtr x="-7710" y="0"/>
                                    </p:animMotion>
                                  </p:childTnLst>
                                </p:cTn>
                              </p:par>
                              <p:par>
                                <p:cTn id="15" presetID="10" presetClass="entr"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3" presetClass="path" presetSubtype="0" decel="100000" fill="hold" grpId="1" nodeType="withEffect">
                                  <p:stCondLst>
                                    <p:cond delay="1000"/>
                                  </p:stCondLst>
                                  <p:childTnLst>
                                    <p:animMotion origin="layout" path="M 4.375E-6 4.81481E-6 L 0.04609 4.81481E-6 " pathEditMode="relative" rAng="0" ptsTypes="AA">
                                      <p:cBhvr>
                                        <p:cTn id="19" dur="750" spd="-100000" fill="hold"/>
                                        <p:tgtEl>
                                          <p:spTgt spid="16"/>
                                        </p:tgtEl>
                                        <p:attrNameLst>
                                          <p:attrName>ppt_x</p:attrName>
                                          <p:attrName>ppt_y</p:attrName>
                                        </p:attrNameLst>
                                      </p:cBhvr>
                                      <p:rCtr x="2305" y="0"/>
                                    </p:animMotion>
                                  </p:childTnLst>
                                </p:cTn>
                              </p:par>
                              <p:par>
                                <p:cTn id="20" presetID="10" presetClass="entr" presetSubtype="0" fill="hold" grpId="0" nodeType="withEffect">
                                  <p:stCondLst>
                                    <p:cond delay="11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63" presetClass="path" presetSubtype="0" decel="100000" fill="hold" grpId="1" nodeType="withEffect">
                                  <p:stCondLst>
                                    <p:cond delay="1150"/>
                                  </p:stCondLst>
                                  <p:childTnLst>
                                    <p:animMotion origin="layout" path="M 1.45833E-6 -3.33333E-6 L 0.04609 -3.33333E-6 " pathEditMode="relative" rAng="0" ptsTypes="AA">
                                      <p:cBhvr>
                                        <p:cTn id="24" dur="750" spd="-100000" fill="hold"/>
                                        <p:tgtEl>
                                          <p:spTgt spid="17"/>
                                        </p:tgtEl>
                                        <p:attrNameLst>
                                          <p:attrName>ppt_x</p:attrName>
                                          <p:attrName>ppt_y</p:attrName>
                                        </p:attrNameLst>
                                      </p:cBhvr>
                                      <p:rCtr x="2305" y="0"/>
                                    </p:animMotion>
                                  </p:childTnLst>
                                </p:cTn>
                              </p:par>
                              <p:par>
                                <p:cTn id="25" presetID="10" presetClass="entr" presetSubtype="0" fill="hold" grpId="0" nodeType="withEffect">
                                  <p:stCondLst>
                                    <p:cond delay="13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63" presetClass="path" presetSubtype="0" decel="100000" fill="hold" grpId="1" nodeType="withEffect">
                                  <p:stCondLst>
                                    <p:cond delay="1300"/>
                                  </p:stCondLst>
                                  <p:childTnLst>
                                    <p:animMotion origin="layout" path="M -3.95833E-6 -3.7037E-6 L 0.0461 -3.7037E-6 " pathEditMode="relative" rAng="0" ptsTypes="AA">
                                      <p:cBhvr>
                                        <p:cTn id="29" dur="750" spd="-100000" fill="hold"/>
                                        <p:tgtEl>
                                          <p:spTgt spid="18"/>
                                        </p:tgtEl>
                                        <p:attrNameLst>
                                          <p:attrName>ppt_x</p:attrName>
                                          <p:attrName>ppt_y</p:attrName>
                                        </p:attrNameLst>
                                      </p:cBhvr>
                                      <p:rCtr x="2305" y="0"/>
                                    </p:animMotion>
                                  </p:childTnLst>
                                </p:cTn>
                              </p:par>
                              <p:par>
                                <p:cTn id="30" presetID="10" presetClass="entr" presetSubtype="0" fill="hold" grpId="0" nodeType="withEffect">
                                  <p:stCondLst>
                                    <p:cond delay="15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13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64" presetClass="path" presetSubtype="0" fill="hold" nodeType="withEffect">
                                  <p:stCondLst>
                                    <p:cond delay="1300"/>
                                  </p:stCondLst>
                                  <p:childTnLst>
                                    <p:animMotion origin="layout" path="M -3.54863E-6 4.97957E-6 L -3.54863E-6 -2.73491 " pathEditMode="relative" rAng="0" ptsTypes="AA">
                                      <p:cBhvr>
                                        <p:cTn id="37" dur="5000" fill="hold"/>
                                        <p:tgtEl>
                                          <p:spTgt spid="25"/>
                                        </p:tgtEl>
                                        <p:attrNameLst>
                                          <p:attrName>ppt_x</p:attrName>
                                          <p:attrName>ppt_y</p:attrName>
                                        </p:attrNameLst>
                                      </p:cBhvr>
                                      <p:rCtr x="0" y="-136745"/>
                                    </p:animMotion>
                                  </p:childTnLst>
                                </p:cTn>
                              </p:par>
                            </p:childTnLst>
                          </p:cTn>
                        </p:par>
                        <p:par>
                          <p:cTn id="38" fill="hold">
                            <p:stCondLst>
                              <p:cond delay="6300"/>
                            </p:stCondLst>
                            <p:childTnLst>
                              <p:par>
                                <p:cTn id="39" presetID="10" presetClass="entr" presetSubtype="0" fill="hold" nodeType="afterEffect">
                                  <p:stCondLst>
                                    <p:cond delay="0"/>
                                  </p:stCondLst>
                                  <p:childTnLst>
                                    <p:set>
                                      <p:cBhvr>
                                        <p:cTn id="40" dur="1" fill="hold">
                                          <p:stCondLst>
                                            <p:cond delay="0"/>
                                          </p:stCondLst>
                                        </p:cTn>
                                        <p:tgtEl>
                                          <p:spTgt spid="11266"/>
                                        </p:tgtEl>
                                        <p:attrNameLst>
                                          <p:attrName>style.visibility</p:attrName>
                                        </p:attrNameLst>
                                      </p:cBhvr>
                                      <p:to>
                                        <p:strVal val="visible"/>
                                      </p:to>
                                    </p:set>
                                    <p:animEffect transition="in" filter="fade">
                                      <p:cBhvr>
                                        <p:cTn id="41" dur="500"/>
                                        <p:tgtEl>
                                          <p:spTgt spid="1126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64" presetClass="path" presetSubtype="0" accel="50000" decel="50000" fill="hold" nodeType="withEffect">
                                  <p:stCondLst>
                                    <p:cond delay="0"/>
                                  </p:stCondLst>
                                  <p:childTnLst>
                                    <p:animMotion origin="layout" path="M 4.72045E-6 4.97957E-6 L 4.72045E-6 -3.26079 " pathEditMode="relative" rAng="0" ptsTypes="AA">
                                      <p:cBhvr>
                                        <p:cTn id="48" dur="10000" fill="hold"/>
                                        <p:tgtEl>
                                          <p:spTgt spid="28"/>
                                        </p:tgtEl>
                                        <p:attrNameLst>
                                          <p:attrName>ppt_x</p:attrName>
                                          <p:attrName>ppt_y</p:attrName>
                                        </p:attrNameLst>
                                      </p:cBhvr>
                                      <p:rCtr x="0" y="-1630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32" grpId="0"/>
      <p:bldP spid="14" grpId="0" animBg="1"/>
      <p:bldP spid="16" grpId="0"/>
      <p:bldP spid="16" grpId="1"/>
      <p:bldP spid="17" grpId="0"/>
      <p:bldP spid="17" grpId="1"/>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a:picLocks noChangeAspect="1"/>
          </p:cNvPicPr>
          <p:nvPr/>
        </p:nvPicPr>
        <p:blipFill rotWithShape="1">
          <a:blip r:embed="rId3"/>
          <a:srcRect l="36939" t="15707" r="953"/>
          <a:stretch/>
        </p:blipFill>
        <p:spPr>
          <a:xfrm>
            <a:off x="-7597256" y="487"/>
            <a:ext cx="7578545" cy="6857027"/>
          </a:xfrm>
          <a:prstGeom prst="rect">
            <a:avLst/>
          </a:prstGeom>
        </p:spPr>
      </p:pic>
      <p:sp>
        <p:nvSpPr>
          <p:cNvPr id="81" name="TextBox 80"/>
          <p:cNvSpPr txBox="1"/>
          <p:nvPr/>
        </p:nvSpPr>
        <p:spPr>
          <a:xfrm>
            <a:off x="4999387" y="6135852"/>
            <a:ext cx="2692664" cy="42534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gradFill>
                  <a:gsLst>
                    <a:gs pos="5439">
                      <a:srgbClr val="505050"/>
                    </a:gs>
                    <a:gs pos="100000">
                      <a:srgbClr val="505050"/>
                    </a:gs>
                  </a:gsLst>
                  <a:lin ang="5400000" scaled="0"/>
                </a:gradFill>
                <a:effectLst/>
                <a:uLnTx/>
                <a:uFillTx/>
                <a:latin typeface="Segoe UI"/>
                <a:ea typeface="+mn-ea"/>
                <a:cs typeface="+mn-cs"/>
              </a:rPr>
              <a:t>Sources: Microsoft: research papers</a:t>
            </a:r>
          </a:p>
        </p:txBody>
      </p:sp>
      <p:sp>
        <p:nvSpPr>
          <p:cNvPr id="6" name="TextBox 5"/>
          <p:cNvSpPr txBox="1"/>
          <p:nvPr/>
        </p:nvSpPr>
        <p:spPr>
          <a:xfrm>
            <a:off x="4999387" y="912482"/>
            <a:ext cx="6809405" cy="479703"/>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Speech-recognition word-error rate, selected benchmarks, %</a:t>
            </a:r>
          </a:p>
        </p:txBody>
      </p:sp>
      <p:sp>
        <p:nvSpPr>
          <p:cNvPr id="82" name="TextBox 81"/>
          <p:cNvSpPr txBox="1"/>
          <p:nvPr/>
        </p:nvSpPr>
        <p:spPr>
          <a:xfrm>
            <a:off x="4999387" y="470488"/>
            <a:ext cx="2829355" cy="677413"/>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gradFill>
                  <a:gsLst>
                    <a:gs pos="5439">
                      <a:srgbClr val="505050"/>
                    </a:gs>
                    <a:gs pos="100000">
                      <a:srgbClr val="505050"/>
                    </a:gs>
                  </a:gsLst>
                  <a:lin ang="5400000" scaled="0"/>
                </a:gradFill>
                <a:effectLst/>
                <a:uLnTx/>
                <a:uFillTx/>
                <a:latin typeface="Segoe UI Light"/>
                <a:ea typeface="+mn-ea"/>
                <a:cs typeface="Segoe UI Semibold" panose="020B0702040204020203" pitchFamily="34" charset="0"/>
              </a:rPr>
              <a:t>Loud and clear</a:t>
            </a:r>
          </a:p>
        </p:txBody>
      </p:sp>
      <p:graphicFrame>
        <p:nvGraphicFramePr>
          <p:cNvPr id="83" name="Table 82"/>
          <p:cNvGraphicFramePr>
            <a:graphicFrameLocks noGrp="1"/>
          </p:cNvGraphicFramePr>
          <p:nvPr>
            <p:extLst/>
          </p:nvPr>
        </p:nvGraphicFramePr>
        <p:xfrm>
          <a:off x="5337451" y="5752263"/>
          <a:ext cx="6918103" cy="351174"/>
        </p:xfrm>
        <a:graphic>
          <a:graphicData uri="http://schemas.openxmlformats.org/drawingml/2006/table">
            <a:tbl>
              <a:tblPr firstRow="1" bandRow="1">
                <a:tableStyleId>{5C22544A-7EE6-4342-B048-85BDC9FD1C3A}</a:tableStyleId>
              </a:tblPr>
              <a:tblGrid>
                <a:gridCol w="534579">
                  <a:extLst>
                    <a:ext uri="{9D8B030D-6E8A-4147-A177-3AD203B41FA5}">
                      <a16:colId xmlns:a16="http://schemas.microsoft.com/office/drawing/2014/main" val="2940172541"/>
                    </a:ext>
                  </a:extLst>
                </a:gridCol>
                <a:gridCol w="534579">
                  <a:extLst>
                    <a:ext uri="{9D8B030D-6E8A-4147-A177-3AD203B41FA5}">
                      <a16:colId xmlns:a16="http://schemas.microsoft.com/office/drawing/2014/main" val="1414689849"/>
                    </a:ext>
                  </a:extLst>
                </a:gridCol>
                <a:gridCol w="534579">
                  <a:extLst>
                    <a:ext uri="{9D8B030D-6E8A-4147-A177-3AD203B41FA5}">
                      <a16:colId xmlns:a16="http://schemas.microsoft.com/office/drawing/2014/main" val="2404275553"/>
                    </a:ext>
                  </a:extLst>
                </a:gridCol>
                <a:gridCol w="534579">
                  <a:extLst>
                    <a:ext uri="{9D8B030D-6E8A-4147-A177-3AD203B41FA5}">
                      <a16:colId xmlns:a16="http://schemas.microsoft.com/office/drawing/2014/main" val="4130638972"/>
                    </a:ext>
                  </a:extLst>
                </a:gridCol>
                <a:gridCol w="534579">
                  <a:extLst>
                    <a:ext uri="{9D8B030D-6E8A-4147-A177-3AD203B41FA5}">
                      <a16:colId xmlns:a16="http://schemas.microsoft.com/office/drawing/2014/main" val="1474386453"/>
                    </a:ext>
                  </a:extLst>
                </a:gridCol>
                <a:gridCol w="534579">
                  <a:extLst>
                    <a:ext uri="{9D8B030D-6E8A-4147-A177-3AD203B41FA5}">
                      <a16:colId xmlns:a16="http://schemas.microsoft.com/office/drawing/2014/main" val="542677828"/>
                    </a:ext>
                  </a:extLst>
                </a:gridCol>
                <a:gridCol w="534579">
                  <a:extLst>
                    <a:ext uri="{9D8B030D-6E8A-4147-A177-3AD203B41FA5}">
                      <a16:colId xmlns:a16="http://schemas.microsoft.com/office/drawing/2014/main" val="3970497349"/>
                    </a:ext>
                  </a:extLst>
                </a:gridCol>
                <a:gridCol w="534579">
                  <a:extLst>
                    <a:ext uri="{9D8B030D-6E8A-4147-A177-3AD203B41FA5}">
                      <a16:colId xmlns:a16="http://schemas.microsoft.com/office/drawing/2014/main" val="224768050"/>
                    </a:ext>
                  </a:extLst>
                </a:gridCol>
                <a:gridCol w="534579">
                  <a:extLst>
                    <a:ext uri="{9D8B030D-6E8A-4147-A177-3AD203B41FA5}">
                      <a16:colId xmlns:a16="http://schemas.microsoft.com/office/drawing/2014/main" val="3046088472"/>
                    </a:ext>
                  </a:extLst>
                </a:gridCol>
                <a:gridCol w="534579">
                  <a:extLst>
                    <a:ext uri="{9D8B030D-6E8A-4147-A177-3AD203B41FA5}">
                      <a16:colId xmlns:a16="http://schemas.microsoft.com/office/drawing/2014/main" val="3346623029"/>
                    </a:ext>
                  </a:extLst>
                </a:gridCol>
                <a:gridCol w="503155">
                  <a:extLst>
                    <a:ext uri="{9D8B030D-6E8A-4147-A177-3AD203B41FA5}">
                      <a16:colId xmlns:a16="http://schemas.microsoft.com/office/drawing/2014/main" val="1753910154"/>
                    </a:ext>
                  </a:extLst>
                </a:gridCol>
                <a:gridCol w="534579">
                  <a:extLst>
                    <a:ext uri="{9D8B030D-6E8A-4147-A177-3AD203B41FA5}">
                      <a16:colId xmlns:a16="http://schemas.microsoft.com/office/drawing/2014/main" val="2256029386"/>
                    </a:ext>
                  </a:extLst>
                </a:gridCol>
                <a:gridCol w="534579">
                  <a:extLst>
                    <a:ext uri="{9D8B030D-6E8A-4147-A177-3AD203B41FA5}">
                      <a16:colId xmlns:a16="http://schemas.microsoft.com/office/drawing/2014/main" val="1130577637"/>
                    </a:ext>
                  </a:extLst>
                </a:gridCol>
              </a:tblGrid>
              <a:tr h="351174">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1993</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1998</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2000</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2002</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2004</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2008</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2010</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2012</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2014</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2016</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gradFill>
                            <a:gsLst>
                              <a:gs pos="5439">
                                <a:schemeClr val="tx1"/>
                              </a:gs>
                              <a:gs pos="100000">
                                <a:schemeClr val="tx1"/>
                              </a:gs>
                            </a:gsLst>
                            <a:lin ang="5400000" scaled="0"/>
                          </a:gradFill>
                          <a:latin typeface="Segoe UI Semibold" panose="020B0702040204020203" pitchFamily="34" charset="0"/>
                          <a:cs typeface="Segoe UI Semibold" panose="020B0702040204020203" pitchFamily="34" charset="0"/>
                        </a:rPr>
                        <a:t>2017</a:t>
                      </a:r>
                    </a:p>
                  </a:txBody>
                  <a:tcPr marL="103894" marR="103894" marT="51947" marB="5194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8485051"/>
                  </a:ext>
                </a:extLst>
              </a:tr>
            </a:tbl>
          </a:graphicData>
        </a:graphic>
      </p:graphicFrame>
      <p:cxnSp>
        <p:nvCxnSpPr>
          <p:cNvPr id="8" name="Straight Connector 7"/>
          <p:cNvCxnSpPr>
            <a:cxnSpLocks/>
          </p:cNvCxnSpPr>
          <p:nvPr/>
        </p:nvCxnSpPr>
        <p:spPr>
          <a:xfrm flipV="1">
            <a:off x="5486867" y="2209146"/>
            <a:ext cx="6131546" cy="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bwMode="auto">
          <a:xfrm>
            <a:off x="5496206" y="2213536"/>
            <a:ext cx="2667631" cy="1309182"/>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5478466" y="2188372"/>
            <a:ext cx="62750" cy="61756"/>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p:nvSpPr>
        <p:spPr bwMode="auto">
          <a:xfrm>
            <a:off x="6153971" y="274137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p:cNvSpPr/>
          <p:nvPr/>
        </p:nvSpPr>
        <p:spPr bwMode="auto">
          <a:xfrm>
            <a:off x="6433502" y="291179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p:cNvSpPr/>
          <p:nvPr/>
        </p:nvSpPr>
        <p:spPr bwMode="auto">
          <a:xfrm>
            <a:off x="7534627" y="349134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7885327" y="346305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p:nvSpPr>
        <p:spPr bwMode="auto">
          <a:xfrm>
            <a:off x="8124289" y="3470326"/>
            <a:ext cx="60326"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Shape 20"/>
          <p:cNvSpPr/>
          <p:nvPr/>
        </p:nvSpPr>
        <p:spPr bwMode="auto">
          <a:xfrm>
            <a:off x="6487957" y="3134860"/>
            <a:ext cx="2198562" cy="1021791"/>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22" name="Oval 21"/>
          <p:cNvSpPr/>
          <p:nvPr/>
        </p:nvSpPr>
        <p:spPr bwMode="auto">
          <a:xfrm>
            <a:off x="6455560" y="3245929"/>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p:cNvSpPr/>
          <p:nvPr/>
        </p:nvSpPr>
        <p:spPr bwMode="auto">
          <a:xfrm>
            <a:off x="6692819" y="311294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6942780" y="371808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7199731" y="388683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p:nvPr/>
        </p:nvSpPr>
        <p:spPr bwMode="auto">
          <a:xfrm>
            <a:off x="7456053" y="379187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p:cNvSpPr/>
          <p:nvPr/>
        </p:nvSpPr>
        <p:spPr bwMode="auto">
          <a:xfrm>
            <a:off x="8300529" y="4119526"/>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8654419" y="3977554"/>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Shape 28"/>
          <p:cNvSpPr/>
          <p:nvPr/>
        </p:nvSpPr>
        <p:spPr bwMode="auto">
          <a:xfrm>
            <a:off x="7885327" y="2930727"/>
            <a:ext cx="1722655" cy="346625"/>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7857097" y="2895303"/>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8363279" y="2988245"/>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p:cNvSpPr/>
          <p:nvPr/>
        </p:nvSpPr>
        <p:spPr bwMode="auto">
          <a:xfrm>
            <a:off x="8594754" y="3168281"/>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p:cNvSpPr/>
          <p:nvPr/>
        </p:nvSpPr>
        <p:spPr bwMode="auto">
          <a:xfrm>
            <a:off x="8841447" y="3245977"/>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9085219" y="3191553"/>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9563007" y="3195288"/>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Shape 35"/>
          <p:cNvSpPr/>
          <p:nvPr/>
        </p:nvSpPr>
        <p:spPr bwMode="auto">
          <a:xfrm>
            <a:off x="7777428" y="3098745"/>
            <a:ext cx="472558" cy="171806"/>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7" name="Oval 36"/>
          <p:cNvSpPr/>
          <p:nvPr/>
        </p:nvSpPr>
        <p:spPr bwMode="auto">
          <a:xfrm>
            <a:off x="7755492" y="3070096"/>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p:cNvSpPr/>
          <p:nvPr/>
        </p:nvSpPr>
        <p:spPr bwMode="auto">
          <a:xfrm>
            <a:off x="7965318" y="3141755"/>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8223565" y="3240792"/>
            <a:ext cx="62750" cy="62750"/>
          </a:xfrm>
          <a:prstGeom prst="ellipse">
            <a:avLst/>
          </a:prstGeom>
          <a:solidFill>
            <a:srgbClr val="7FBBEB"/>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p:cNvSpPr/>
          <p:nvPr/>
        </p:nvSpPr>
        <p:spPr bwMode="auto">
          <a:xfrm>
            <a:off x="9806108" y="3539734"/>
            <a:ext cx="2030292" cy="1507130"/>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1" name="Oval 40"/>
          <p:cNvSpPr/>
          <p:nvPr/>
        </p:nvSpPr>
        <p:spPr bwMode="auto">
          <a:xfrm>
            <a:off x="9790231" y="3517435"/>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p:cNvSpPr/>
          <p:nvPr/>
        </p:nvSpPr>
        <p:spPr bwMode="auto">
          <a:xfrm>
            <a:off x="10499577" y="4002181"/>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p:cNvSpPr/>
          <p:nvPr/>
        </p:nvSpPr>
        <p:spPr bwMode="auto">
          <a:xfrm>
            <a:off x="11805025" y="5015489"/>
            <a:ext cx="62750" cy="62750"/>
          </a:xfrm>
          <a:prstGeom prst="ellipse">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p:cNvSpPr/>
          <p:nvPr/>
        </p:nvSpPr>
        <p:spPr bwMode="auto">
          <a:xfrm>
            <a:off x="10670788" y="4217665"/>
            <a:ext cx="62750" cy="62750"/>
          </a:xfrm>
          <a:prstGeom prst="ellipse">
            <a:avLst/>
          </a:prstGeom>
          <a:solidFill>
            <a:srgbClr val="7FBBEB"/>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5953774" y="2340809"/>
            <a:ext cx="1358921" cy="452422"/>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Switchboard</a:t>
            </a:r>
          </a:p>
        </p:txBody>
      </p:sp>
      <p:sp>
        <p:nvSpPr>
          <p:cNvPr id="46" name="TextBox 45"/>
          <p:cNvSpPr txBox="1"/>
          <p:nvPr/>
        </p:nvSpPr>
        <p:spPr>
          <a:xfrm>
            <a:off x="6764287" y="2701654"/>
            <a:ext cx="1284825" cy="622014"/>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Switchboard cellular</a:t>
            </a:r>
          </a:p>
        </p:txBody>
      </p:sp>
      <p:sp>
        <p:nvSpPr>
          <p:cNvPr id="47" name="TextBox 46"/>
          <p:cNvSpPr txBox="1"/>
          <p:nvPr/>
        </p:nvSpPr>
        <p:spPr>
          <a:xfrm>
            <a:off x="8541755" y="2800524"/>
            <a:ext cx="1556602" cy="452422"/>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Meeting speech</a:t>
            </a:r>
          </a:p>
        </p:txBody>
      </p:sp>
      <p:sp>
        <p:nvSpPr>
          <p:cNvPr id="48" name="TextBox 47"/>
          <p:cNvSpPr txBox="1"/>
          <p:nvPr/>
        </p:nvSpPr>
        <p:spPr>
          <a:xfrm>
            <a:off x="10702163" y="4819853"/>
            <a:ext cx="1309017" cy="622014"/>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Microsoft, Switchboard</a:t>
            </a:r>
          </a:p>
        </p:txBody>
      </p:sp>
      <p:sp>
        <p:nvSpPr>
          <p:cNvPr id="49" name="TextBox 48"/>
          <p:cNvSpPr txBox="1"/>
          <p:nvPr/>
        </p:nvSpPr>
        <p:spPr>
          <a:xfrm>
            <a:off x="10631165" y="3861087"/>
            <a:ext cx="1321593" cy="622014"/>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IBM, Switchboard</a:t>
            </a:r>
          </a:p>
        </p:txBody>
      </p:sp>
      <p:sp>
        <p:nvSpPr>
          <p:cNvPr id="50" name="TextBox 49"/>
          <p:cNvSpPr txBox="1"/>
          <p:nvPr/>
        </p:nvSpPr>
        <p:spPr>
          <a:xfrm>
            <a:off x="5978946" y="3340412"/>
            <a:ext cx="1052253" cy="622014"/>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5439">
                      <a:srgbClr val="FFFFFF">
                        <a:lumMod val="65000"/>
                      </a:srgbClr>
                    </a:gs>
                    <a:gs pos="100000">
                      <a:srgbClr val="FFFFFF">
                        <a:lumMod val="65000"/>
                      </a:srgbClr>
                    </a:gs>
                  </a:gsLst>
                  <a:lin ang="5400000" scaled="0"/>
                </a:gradFill>
                <a:effectLst/>
                <a:uLnTx/>
                <a:uFillTx/>
                <a:latin typeface="Segoe UI Semibold" panose="020B0702040204020203" pitchFamily="34" charset="0"/>
                <a:ea typeface="+mn-ea"/>
                <a:cs typeface="Segoe UI Semibold" panose="020B0702040204020203" pitchFamily="34" charset="0"/>
              </a:rPr>
              <a:t>Broadcast speech</a:t>
            </a:r>
          </a:p>
        </p:txBody>
      </p:sp>
      <p:sp>
        <p:nvSpPr>
          <p:cNvPr id="51" name="TextBox 50"/>
          <p:cNvSpPr txBox="1"/>
          <p:nvPr/>
        </p:nvSpPr>
        <p:spPr>
          <a:xfrm>
            <a:off x="9921520" y="4809084"/>
            <a:ext cx="1218863" cy="677413"/>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5439">
                      <a:srgbClr val="0078D7"/>
                    </a:gs>
                    <a:gs pos="100000">
                      <a:srgbClr val="0078D7"/>
                    </a:gs>
                  </a:gsLst>
                  <a:lin ang="5400000" scaled="0"/>
                </a:gradFill>
                <a:effectLst/>
                <a:uLnTx/>
                <a:uFillTx/>
                <a:latin typeface="Segoe UI Light" panose="020B0502040204020203" pitchFamily="34" charset="0"/>
                <a:ea typeface="+mn-ea"/>
                <a:cs typeface="Segoe UI Light" panose="020B0502040204020203" pitchFamily="34" charset="0"/>
              </a:rPr>
              <a:t>5.1%</a:t>
            </a:r>
          </a:p>
        </p:txBody>
      </p:sp>
      <p:cxnSp>
        <p:nvCxnSpPr>
          <p:cNvPr id="55" name="Straight Connector 54"/>
          <p:cNvCxnSpPr>
            <a:cxnSpLocks/>
          </p:cNvCxnSpPr>
          <p:nvPr/>
        </p:nvCxnSpPr>
        <p:spPr>
          <a:xfrm>
            <a:off x="5484130" y="5623330"/>
            <a:ext cx="6403070"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8412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39724"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99531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250914"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506508"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76210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017698"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27329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28888"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78448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040077"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9567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551267"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806862"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06245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318051"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57364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829241"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084836"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340430"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596025"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0851620"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07215"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362809"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83">
            <a:extLst/>
          </p:cNvPr>
          <p:cNvSpPr/>
          <p:nvPr/>
        </p:nvSpPr>
        <p:spPr bwMode="auto">
          <a:xfrm>
            <a:off x="1" y="487"/>
            <a:ext cx="4659541" cy="6862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TextBox 84"/>
          <p:cNvSpPr txBox="1"/>
          <p:nvPr/>
        </p:nvSpPr>
        <p:spPr>
          <a:xfrm>
            <a:off x="269240" y="1569250"/>
            <a:ext cx="4730148" cy="1289030"/>
          </a:xfrm>
          <a:prstGeom prst="rect">
            <a:avLst/>
          </a:prstGeom>
          <a:noFill/>
        </p:spPr>
        <p:txBody>
          <a:bodyPr wrap="square" lIns="143428" tIns="89642" rIns="143428" bIns="89642" rtlCol="0">
            <a:spAutoFit/>
          </a:bodyPr>
          <a:lstStyle/>
          <a:p>
            <a:pPr marL="0" marR="0" lvl="0" indent="0" algn="l" defTabSz="914367" rtl="0" eaLnBrk="1" fontAlgn="base" latinLnBrk="0" hangingPunct="1">
              <a:lnSpc>
                <a:spcPct val="90000"/>
              </a:lnSpc>
              <a:spcBef>
                <a:spcPts val="588"/>
              </a:spcBef>
              <a:spcAft>
                <a:spcPts val="588"/>
              </a:spcAft>
              <a:buClrTx/>
              <a:buSzTx/>
              <a:buFontTx/>
              <a:buNone/>
              <a:tabLst/>
              <a:defRPr/>
            </a:pP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Breakthroughs </a:t>
            </a:r>
            <a:b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br>
            <a:r>
              <a:rPr kumimoji="0" lang="en-US" sz="4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a:ea typeface="+mn-ea"/>
                <a:cs typeface="+mn-cs"/>
              </a:rPr>
              <a:t>in speech</a:t>
            </a:r>
          </a:p>
        </p:txBody>
      </p:sp>
      <p:sp>
        <p:nvSpPr>
          <p:cNvPr id="88" name="Rectangle 87"/>
          <p:cNvSpPr/>
          <p:nvPr/>
        </p:nvSpPr>
        <p:spPr>
          <a:xfrm>
            <a:off x="269240" y="2769730"/>
            <a:ext cx="2902039" cy="488811"/>
          </a:xfrm>
          <a:prstGeom prst="rect">
            <a:avLst/>
          </a:prstGeom>
        </p:spPr>
        <p:txBody>
          <a:bodyPr wrap="none" lIns="143428" tIns="89642" rIns="143428" bIns="89642"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0078D7">
                        <a:lumMod val="20000"/>
                        <a:lumOff val="80000"/>
                      </a:srgbClr>
                    </a:gs>
                    <a:gs pos="100000">
                      <a:srgbClr val="0078D7">
                        <a:lumMod val="20000"/>
                        <a:lumOff val="80000"/>
                      </a:srgbClr>
                    </a:gs>
                  </a:gsLst>
                  <a:lin ang="0" scaled="1"/>
                </a:gradFill>
                <a:effectLst/>
                <a:uLnTx/>
                <a:uFillTx/>
                <a:latin typeface="Segoe UI Semibold" panose="020B0702040204020203" pitchFamily="34" charset="0"/>
                <a:ea typeface="+mn-ea"/>
                <a:cs typeface="Segoe UI Semibold" panose="020B0702040204020203" pitchFamily="34" charset="0"/>
              </a:rPr>
              <a:t>5.9% human error rate</a:t>
            </a:r>
          </a:p>
        </p:txBody>
      </p:sp>
      <p:sp>
        <p:nvSpPr>
          <p:cNvPr id="89" name="TextBox 88"/>
          <p:cNvSpPr txBox="1"/>
          <p:nvPr/>
        </p:nvSpPr>
        <p:spPr>
          <a:xfrm>
            <a:off x="269240" y="3727808"/>
            <a:ext cx="3637485" cy="56883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light"/>
                <a:ea typeface="+mn-ea"/>
                <a:cs typeface="+mn-cs"/>
              </a:rPr>
              <a:t>Switchboard</a:t>
            </a:r>
          </a:p>
        </p:txBody>
      </p:sp>
      <p:cxnSp>
        <p:nvCxnSpPr>
          <p:cNvPr id="86" name="Straight Connector 85"/>
          <p:cNvCxnSpPr>
            <a:cxnSpLocks/>
          </p:cNvCxnSpPr>
          <p:nvPr/>
        </p:nvCxnSpPr>
        <p:spPr>
          <a:xfrm>
            <a:off x="11618413"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469B5E2-C202-4092-BB2A-FC16083C848E}"/>
              </a:ext>
            </a:extLst>
          </p:cNvPr>
          <p:cNvCxnSpPr>
            <a:cxnSpLocks/>
          </p:cNvCxnSpPr>
          <p:nvPr/>
        </p:nvCxnSpPr>
        <p:spPr>
          <a:xfrm>
            <a:off x="11887200" y="5620518"/>
            <a:ext cx="0" cy="11812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5591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63" presetClass="path" presetSubtype="0" decel="100000" fill="hold" grpId="1" nodeType="withEffect">
                                  <p:stCondLst>
                                    <p:cond delay="0"/>
                                  </p:stCondLst>
                                  <p:childTnLst>
                                    <p:animMotion origin="layout" path="M 4.375E-6 4.81481E-6 L 0.04609 4.81481E-6 " pathEditMode="relative" rAng="0" ptsTypes="AA">
                                      <p:cBhvr>
                                        <p:cTn id="9" dur="750" spd="-100000" fill="hold"/>
                                        <p:tgtEl>
                                          <p:spTgt spid="85"/>
                                        </p:tgtEl>
                                        <p:attrNameLst>
                                          <p:attrName>ppt_x</p:attrName>
                                          <p:attrName>ppt_y</p:attrName>
                                        </p:attrNameLst>
                                      </p:cBhvr>
                                      <p:rCtr x="2305" y="0"/>
                                    </p:animMotion>
                                  </p:childTnLst>
                                </p:cTn>
                              </p:par>
                              <p:par>
                                <p:cTn id="10" presetID="10" presetClass="entr" presetSubtype="0" fill="hold" grpId="0" nodeType="withEffect">
                                  <p:stCondLst>
                                    <p:cond delay="15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63" presetClass="path" presetSubtype="0" decel="100000" fill="hold" grpId="1" nodeType="withEffect">
                                  <p:stCondLst>
                                    <p:cond delay="150"/>
                                  </p:stCondLst>
                                  <p:childTnLst>
                                    <p:animMotion origin="layout" path="M 4.16667E-6 -3.33333E-6 L 0.04609 -3.33333E-6 " pathEditMode="relative" rAng="0" ptsTypes="AA">
                                      <p:cBhvr>
                                        <p:cTn id="14" dur="750" spd="-100000" fill="hold"/>
                                        <p:tgtEl>
                                          <p:spTgt spid="88"/>
                                        </p:tgtEl>
                                        <p:attrNameLst>
                                          <p:attrName>ppt_x</p:attrName>
                                          <p:attrName>ppt_y</p:attrName>
                                        </p:attrNameLst>
                                      </p:cBhvr>
                                      <p:rCtr x="2305" y="0"/>
                                    </p:animMotion>
                                  </p:childTnLst>
                                </p:cTn>
                              </p:par>
                              <p:par>
                                <p:cTn id="15" presetID="10" presetClass="entr" presetSubtype="0" fill="hold" grpId="0" nodeType="withEffect">
                                  <p:stCondLst>
                                    <p:cond delay="30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par>
                                <p:cTn id="18" presetID="63" presetClass="path" presetSubtype="0" decel="100000" fill="hold" grpId="1" nodeType="withEffect">
                                  <p:stCondLst>
                                    <p:cond delay="300"/>
                                  </p:stCondLst>
                                  <p:childTnLst>
                                    <p:animMotion origin="layout" path="M -3.95833E-6 -3.7037E-6 L 0.0461 -3.7037E-6 " pathEditMode="relative" rAng="0" ptsTypes="AA">
                                      <p:cBhvr>
                                        <p:cTn id="19" dur="750" spd="-100000" fill="hold"/>
                                        <p:tgtEl>
                                          <p:spTgt spid="89"/>
                                        </p:tgtEl>
                                        <p:attrNameLst>
                                          <p:attrName>ppt_x</p:attrName>
                                          <p:attrName>ppt_y</p:attrName>
                                        </p:attrNameLst>
                                      </p:cBhvr>
                                      <p:rCtr x="23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8" grpId="0"/>
      <p:bldP spid="88" grpId="1"/>
      <p:bldP spid="89" grpId="0"/>
      <p:bldP spid="89"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1370</TotalTime>
  <Words>3016</Words>
  <Application>Microsoft Office PowerPoint</Application>
  <PresentationFormat>Widescreen</PresentationFormat>
  <Paragraphs>418</Paragraphs>
  <Slides>38</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等线</vt:lpstr>
      <vt:lpstr>Arial</vt:lpstr>
      <vt:lpstr>Calibri</vt:lpstr>
      <vt:lpstr>Calibri Light</vt:lpstr>
      <vt:lpstr>Consolas</vt:lpstr>
      <vt:lpstr>Lucida Sans Unicode</vt:lpstr>
      <vt:lpstr>Segoe Pro Display Semibold</vt:lpstr>
      <vt:lpstr>Segoe UI</vt:lpstr>
      <vt:lpstr>Segoe UI Light</vt:lpstr>
      <vt:lpstr>Segoe UI Semibold</vt:lpstr>
      <vt:lpstr>Segoe UI Semilight</vt:lpstr>
      <vt:lpstr>SegoeUI</vt:lpstr>
      <vt:lpstr>Times New Roman</vt:lpstr>
      <vt:lpstr>X-Files</vt:lpstr>
      <vt:lpstr>Office Theme</vt:lpstr>
      <vt:lpstr>PowerPoint Presentation</vt:lpstr>
      <vt:lpstr>&gt;whoami</vt:lpstr>
      <vt:lpstr>PowerPoint Presentation</vt:lpstr>
      <vt:lpstr>“The science and engineering of making intelligent machines” – John McCarthy</vt:lpstr>
      <vt:lpstr>PowerPoint Presentation</vt:lpstr>
      <vt:lpstr>PowerPoint Presentation</vt:lpstr>
      <vt:lpstr>Microsoft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Stories</vt:lpstr>
      <vt:lpstr>Paving the way for a new form of customer interaction with AI</vt:lpstr>
      <vt:lpstr>We are using Azure Machine Learning to surface more content for readers who are interested in learning more about a story. And we are earning business value from videos that would otherwise go unwatched. -- Isaac Showman, Managing Director</vt:lpstr>
      <vt:lpstr>Renault Sport F1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There’s no lack of data in our market today. Our goal is not data for the sake of data, but to embrace the cloud and analytical technologies to deliver more expert insights to the right stakeholders at the right time.</vt:lpstr>
      <vt:lpstr>Azure Machine Learning significantly improved our hedging forecasts, saving real dollars during a period of volatile currency markets.</vt:lpstr>
      <vt:lpstr>We’re not a tech company at heart, we’re a home improvement company. But what my team does is develop narrative-driven innovation, turning people and tech trends into a story. And then we turn those short stories into reality. We see technology and how it changes the way people act and interact.</vt:lpstr>
      <vt:lpstr>Weathering the storm: Big data and cloud technologies safeguard lives and businesses worldwide.</vt:lpstr>
      <vt:lpstr>Getting Started</vt:lpstr>
      <vt:lpstr>PowerPoint Presentation</vt:lpstr>
      <vt:lpstr>PowerPoint Presentation</vt:lpstr>
      <vt:lpstr>PowerPoint Presentation</vt:lpstr>
      <vt:lpstr>PowerPoint Presentation</vt:lpstr>
      <vt:lpstr>PowerPoint Presentation</vt:lpstr>
      <vt:lpstr>http://aka.ms/jfkfiles </vt:lpstr>
      <vt:lpstr>microsoft.com/ai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dc:creator>John de Havilland</dc:creator>
  <cp:lastModifiedBy>John de Havilland</cp:lastModifiedBy>
  <cp:revision>18</cp:revision>
  <dcterms:created xsi:type="dcterms:W3CDTF">2018-02-12T16:21:20Z</dcterms:created>
  <dcterms:modified xsi:type="dcterms:W3CDTF">2018-02-14T19:09:24Z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jodehavi@microsoft.com</vt:lpwstr>
  </property>
  <property fmtid="{D5CDD505-2E9C-101B-9397-08002B2CF9AE}" pid="5" name="MSIP_Label_f42aa342-8706-4288-bd11-ebb85995028c_SetDate">
    <vt:lpwstr>2018-02-12T16:30:37.1818611Z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